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embeddings/oleObject8.bin" ContentType="application/vnd.openxmlformats-officedocument.oleObject"/>
  <Override PartName="/ppt/charts/chart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drawings/drawing6.xml" ContentType="application/vnd.openxmlformats-officedocument.drawingml.chartshapes+xml"/>
  <Override PartName="/ppt/charts/chart21.xml" ContentType="application/vnd.openxmlformats-officedocument.drawingml.chart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notesSlides/notesSlide13.xml" ContentType="application/vnd.openxmlformats-officedocument.presentationml.notesSlide+xml"/>
  <Override PartName="/ppt/charts/chart23.xml" ContentType="application/vnd.openxmlformats-officedocument.drawingml.chart+xml"/>
  <Override PartName="/ppt/notesSlides/notesSlide14.xml" ContentType="application/vnd.openxmlformats-officedocument.presentationml.notesSlide+xml"/>
  <Override PartName="/ppt/charts/chart2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5.xml" ContentType="application/vnd.openxmlformats-officedocument.drawingml.chart+xml"/>
  <Override PartName="/ppt/drawings/drawing7.xml" ContentType="application/vnd.openxmlformats-officedocument.drawingml.chartshapes+xml"/>
  <Override PartName="/ppt/charts/chart26.xml" ContentType="application/vnd.openxmlformats-officedocument.drawingml.chart+xml"/>
  <Override PartName="/ppt/drawings/drawing8.xml" ContentType="application/vnd.openxmlformats-officedocument.drawingml.chartshapes+xml"/>
  <Override PartName="/ppt/charts/chart27.xml" ContentType="application/vnd.openxmlformats-officedocument.drawingml.chart+xml"/>
  <Override PartName="/ppt/notesSlides/notesSlide17.xml" ContentType="application/vnd.openxmlformats-officedocument.presentationml.notesSlide+xml"/>
  <Override PartName="/ppt/charts/chart28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9.xml" ContentType="application/vnd.openxmlformats-officedocument.drawingml.chart+xml"/>
  <Override PartName="/ppt/notesSlides/notesSlide20.xml" ContentType="application/vnd.openxmlformats-officedocument.presentationml.notesSlide+xml"/>
  <Override PartName="/ppt/charts/chart30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8"/>
  </p:notesMasterIdLst>
  <p:sldIdLst>
    <p:sldId id="290" r:id="rId2"/>
    <p:sldId id="328" r:id="rId3"/>
    <p:sldId id="327" r:id="rId4"/>
    <p:sldId id="356" r:id="rId5"/>
    <p:sldId id="345" r:id="rId6"/>
    <p:sldId id="302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291" r:id="rId23"/>
    <p:sldId id="355" r:id="rId24"/>
    <p:sldId id="320" r:id="rId25"/>
    <p:sldId id="346" r:id="rId26"/>
    <p:sldId id="280" r:id="rId27"/>
    <p:sldId id="344" r:id="rId28"/>
    <p:sldId id="281" r:id="rId29"/>
    <p:sldId id="300" r:id="rId30"/>
    <p:sldId id="361" r:id="rId31"/>
    <p:sldId id="362" r:id="rId32"/>
    <p:sldId id="282" r:id="rId33"/>
    <p:sldId id="359" r:id="rId34"/>
    <p:sldId id="360" r:id="rId35"/>
    <p:sldId id="286" r:id="rId36"/>
    <p:sldId id="284" r:id="rId37"/>
    <p:sldId id="287" r:id="rId38"/>
    <p:sldId id="288" r:id="rId39"/>
    <p:sldId id="378" r:id="rId40"/>
    <p:sldId id="399" r:id="rId41"/>
    <p:sldId id="412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365" r:id="rId51"/>
    <p:sldId id="366" r:id="rId52"/>
    <p:sldId id="293" r:id="rId53"/>
    <p:sldId id="408" r:id="rId54"/>
    <p:sldId id="409" r:id="rId55"/>
    <p:sldId id="410" r:id="rId56"/>
    <p:sldId id="411" r:id="rId57"/>
    <p:sldId id="381" r:id="rId58"/>
    <p:sldId id="382" r:id="rId59"/>
    <p:sldId id="383" r:id="rId60"/>
    <p:sldId id="298" r:id="rId61"/>
    <p:sldId id="376" r:id="rId62"/>
    <p:sldId id="326" r:id="rId63"/>
    <p:sldId id="315" r:id="rId64"/>
    <p:sldId id="324" r:id="rId65"/>
    <p:sldId id="350" r:id="rId66"/>
    <p:sldId id="317" r:id="rId6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2" autoAdjust="0"/>
    <p:restoredTop sz="83429" autoAdjust="0"/>
  </p:normalViewPr>
  <p:slideViewPr>
    <p:cSldViewPr>
      <p:cViewPr varScale="1">
        <p:scale>
          <a:sx n="97" d="100"/>
          <a:sy n="97" d="100"/>
        </p:scale>
        <p:origin x="12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50;&#1086;&#1085;&#1089;&#1091;&#1083;&#1100;&#1090;&#1072;&#1085;&#1090;%20&#1055;&#1083;&#1102;&#1089;\Application%20Data\Microsoft\Excel\&#1051;&#1080;&#1089;&#1090;%20&#1074;%20&#1041;&#1102;&#1076;&#1078;&#1077;&#1090;%20&#1076;&#1083;&#1103;%20&#1075;&#1088;&#1072;&#1078;&#1076;&#1072;&#1085;%20&#1080;&#1089;&#1087;&#1086;&#1083;&#1085;&#1077;&#1085;&#1080;&#1077;%20(version%201).xls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6021508120719319E-2"/>
          <c:w val="0.99691358024691357"/>
          <c:h val="0.96479334895137236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127000" h="38100"/>
            </a:sp3d>
          </c:spPr>
          <c:dPt>
            <c:idx val="0"/>
            <c:bubble3D val="0"/>
            <c:spPr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38100"/>
              </a:sp3d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38100"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1600" dirty="0" smtClean="0"/>
                      <a:t>Налог на доходы физических лиц 80 ,1%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378513498500165E-2"/>
                  <c:y val="-3.18483131503907E-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Земельный </a:t>
                    </a:r>
                    <a:r>
                      <a:rPr lang="ru-RU" sz="1600" dirty="0" smtClean="0"/>
                      <a:t>налог 6,4 %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600" dirty="0" smtClean="0"/>
                      <a:t>Акцизы 3,9 %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1541543693212717E-2"/>
                  <c:y val="7.0547716920342186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Налоги на совокупный доход 6,5 %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963351898098281E-2"/>
                  <c:y val="-2.3515905640114922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Налог на имущество ФЛ 1,9 %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2119329736309492E-2"/>
                  <c:y val="2.3515905640114063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 Госпошлина 1,2</a:t>
                    </a:r>
                    <a:r>
                      <a:rPr lang="ru-RU" sz="1600" baseline="0" dirty="0" smtClean="0"/>
                      <a:t> </a:t>
                    </a:r>
                    <a:r>
                      <a:rPr lang="ru-RU" sz="1600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1600" dirty="0" smtClean="0"/>
                      <a:t>Другие  19,9 %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НДФЛ </c:v>
                </c:pt>
                <c:pt idx="1">
                  <c:v>Земельный налог 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мущество физических лиц </c:v>
                </c:pt>
                <c:pt idx="5">
                  <c:v>Госпошлина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80.099999999999994</c:v>
                </c:pt>
                <c:pt idx="1">
                  <c:v>6.4</c:v>
                </c:pt>
                <c:pt idx="2">
                  <c:v>3.9</c:v>
                </c:pt>
                <c:pt idx="3">
                  <c:v>6.5</c:v>
                </c:pt>
                <c:pt idx="4">
                  <c:v>1.9</c:v>
                </c:pt>
                <c:pt idx="5">
                  <c:v>1.2</c:v>
                </c:pt>
                <c:pt idx="6">
                  <c:v>0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50"/>
        <c:splitType val="pos"/>
        <c:splitPos val="6"/>
        <c:secondPieSize val="90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7983279635596"/>
          <c:y val="0.15916253207638176"/>
          <c:w val="0.68931611765359402"/>
          <c:h val="0.7550151947886548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0083E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>
                        <a:latin typeface="Cambria" panose="02040503050406030204" pitchFamily="18" charset="0"/>
                      </a:rPr>
                      <a:t>571 320,3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697441025071289E-2"/>
                  <c:y val="-2.150845028059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mbria" panose="02040503050406030204" pitchFamily="18" charset="0"/>
                      </a:rPr>
                      <a:t>222 025,7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>
                        <a:latin typeface="Cambria" panose="02040503050406030204" pitchFamily="18" charset="0"/>
                      </a:rPr>
                      <a:t>582 400,3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>
                        <a:latin typeface="Cambria" panose="02040503050406030204" pitchFamily="18" charset="0"/>
                      </a:rPr>
                      <a:t>536 660,6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>
                        <a:latin typeface="Cambria" panose="02040503050406030204" pitchFamily="18" charset="0"/>
                      </a:rPr>
                      <a:t>268 615,3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>
                        <a:latin typeface="Cambria" panose="02040503050406030204" pitchFamily="18" charset="0"/>
                      </a:rPr>
                      <a:t>554 571,4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>
                        <a:latin typeface="Cambria" panose="02040503050406030204" pitchFamily="18" charset="0"/>
                      </a:rPr>
                      <a:t>681 386,9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>
                        <a:latin typeface="Cambria" panose="02040503050406030204" pitchFamily="18" charset="0"/>
                      </a:rPr>
                      <a:t>259 346,2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>
                        <a:latin typeface="Cambria" panose="02040503050406030204" pitchFamily="18" charset="0"/>
                      </a:rPr>
                      <a:t>630 342,9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го Сухой Лог</c:v>
                </c:pt>
                <c:pt idx="1">
                  <c:v>го Богданович</c:v>
                </c:pt>
                <c:pt idx="2">
                  <c:v>Режевской го</c:v>
                </c:pt>
                <c:pt idx="3">
                  <c:v>го Сухой Лог</c:v>
                </c:pt>
                <c:pt idx="4">
                  <c:v>го Богданович</c:v>
                </c:pt>
                <c:pt idx="5">
                  <c:v>Режевской го</c:v>
                </c:pt>
                <c:pt idx="6">
                  <c:v>го Сухой Лог</c:v>
                </c:pt>
                <c:pt idx="7">
                  <c:v>го Богданович</c:v>
                </c:pt>
                <c:pt idx="8">
                  <c:v>Режевской го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571320.30000000005</c:v>
                </c:pt>
                <c:pt idx="1">
                  <c:v>222025.7</c:v>
                </c:pt>
                <c:pt idx="2">
                  <c:v>582400.30000000005</c:v>
                </c:pt>
                <c:pt idx="3">
                  <c:v>536660.6</c:v>
                </c:pt>
                <c:pt idx="4">
                  <c:v>268615.3</c:v>
                </c:pt>
                <c:pt idx="5">
                  <c:v>554571.4</c:v>
                </c:pt>
                <c:pt idx="6">
                  <c:v>681386.9</c:v>
                </c:pt>
                <c:pt idx="7">
                  <c:v>259346.2</c:v>
                </c:pt>
                <c:pt idx="8">
                  <c:v>630342.9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>
                        <a:latin typeface="Cambria" panose="02040503050406030204" pitchFamily="18" charset="0"/>
                      </a:rPr>
                      <a:t>749 397,7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>
                        <a:latin typeface="Cambria" panose="02040503050406030204" pitchFamily="18" charset="0"/>
                      </a:rPr>
                      <a:t>1 209 868,5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>
                        <a:latin typeface="Cambria" panose="02040503050406030204" pitchFamily="18" charset="0"/>
                      </a:rPr>
                      <a:t>844 456,2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>
                        <a:latin typeface="Cambria" panose="02040503050406030204" pitchFamily="18" charset="0"/>
                      </a:rPr>
                      <a:t>891 238,2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>
                        <a:latin typeface="Cambria" panose="02040503050406030204" pitchFamily="18" charset="0"/>
                      </a:rPr>
                      <a:t>1 132 784,8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>
                        <a:latin typeface="Cambria" panose="02040503050406030204" pitchFamily="18" charset="0"/>
                      </a:rPr>
                      <a:t>874 345,7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>
                        <a:latin typeface="Cambria" panose="02040503050406030204" pitchFamily="18" charset="0"/>
                      </a:rPr>
                      <a:t>750 710,1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>
                        <a:latin typeface="Cambria" panose="02040503050406030204" pitchFamily="18" charset="0"/>
                      </a:rPr>
                      <a:t>1 183 661,7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>
                        <a:latin typeface="Cambria" panose="02040503050406030204" pitchFamily="18" charset="0"/>
                      </a:rPr>
                      <a:t>843 996,2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го Сухой Лог</c:v>
                </c:pt>
                <c:pt idx="1">
                  <c:v>го Богданович</c:v>
                </c:pt>
                <c:pt idx="2">
                  <c:v>Режевской го</c:v>
                </c:pt>
                <c:pt idx="3">
                  <c:v>го Сухой Лог</c:v>
                </c:pt>
                <c:pt idx="4">
                  <c:v>го Богданович</c:v>
                </c:pt>
                <c:pt idx="5">
                  <c:v>Режевской го</c:v>
                </c:pt>
                <c:pt idx="6">
                  <c:v>го Сухой Лог</c:v>
                </c:pt>
                <c:pt idx="7">
                  <c:v>го Богданович</c:v>
                </c:pt>
                <c:pt idx="8">
                  <c:v>Режевской го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749397.7</c:v>
                </c:pt>
                <c:pt idx="1">
                  <c:v>1209868.5</c:v>
                </c:pt>
                <c:pt idx="2">
                  <c:v>844456.2</c:v>
                </c:pt>
                <c:pt idx="3">
                  <c:v>891238.2</c:v>
                </c:pt>
                <c:pt idx="4">
                  <c:v>1132784.8</c:v>
                </c:pt>
                <c:pt idx="5">
                  <c:v>874345.7</c:v>
                </c:pt>
                <c:pt idx="6">
                  <c:v>750710.1</c:v>
                </c:pt>
                <c:pt idx="7">
                  <c:v>1183661.7</c:v>
                </c:pt>
                <c:pt idx="8">
                  <c:v>843996.2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163872"/>
        <c:axId val="264165552"/>
        <c:axId val="0"/>
      </c:bar3DChart>
      <c:catAx>
        <c:axId val="264163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Cambria" panose="02040503050406030204" pitchFamily="18" charset="0"/>
              </a:defRPr>
            </a:pPr>
            <a:endParaRPr lang="ru-RU"/>
          </a:p>
        </c:txPr>
        <c:crossAx val="264165552"/>
        <c:crosses val="autoZero"/>
        <c:auto val="1"/>
        <c:lblAlgn val="ctr"/>
        <c:lblOffset val="100"/>
        <c:noMultiLvlLbl val="0"/>
      </c:catAx>
      <c:valAx>
        <c:axId val="26416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mbria" panose="02040503050406030204" pitchFamily="18" charset="0"/>
              </a:defRPr>
            </a:pPr>
            <a:endParaRPr lang="ru-RU"/>
          </a:p>
        </c:txPr>
        <c:crossAx val="264163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009454967966523"/>
          <c:y val="9.7966249007562844E-2"/>
          <c:w val="0.70771719808910116"/>
          <c:h val="5.1271742164149786E-2"/>
        </c:manualLayout>
      </c:layout>
      <c:overlay val="0"/>
      <c:txPr>
        <a:bodyPr/>
        <a:lstStyle/>
        <a:p>
          <a:pPr>
            <a:defRPr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298827105755867E-3"/>
          <c:y val="7.5671390047570466E-2"/>
          <c:w val="0.5442797476860507"/>
          <c:h val="0.760326630374402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483408510573599E-2"/>
                  <c:y val="3.848057286564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4426779977844887E-3"/>
                  <c:y val="2.5653715243760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283726770268673E-2"/>
                  <c:y val="-3.527385846017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1431.9</c:v>
                </c:pt>
                <c:pt idx="1">
                  <c:v>1426.9</c:v>
                </c:pt>
                <c:pt idx="2" formatCode="General">
                  <c:v>1320.7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483408510573599E-2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4426779977844887E-3"/>
                  <c:y val="-6.413428810940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283726770268673E-2"/>
                  <c:y val="3.527385846017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1401.4</c:v>
                </c:pt>
                <c:pt idx="1">
                  <c:v>1428.9</c:v>
                </c:pt>
                <c:pt idx="2" formatCode="General">
                  <c:v>1427.9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03833626224675E-2"/>
                  <c:y val="-3.206714405470099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963103113435594E-2"/>
                  <c:y val="6.7341002514872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283726770268673E-2"/>
                  <c:y val="1.763692923008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2">
                        <a:lumMod val="75000"/>
                      </a:schemeClr>
                    </a:solidFill>
                    <a:latin typeface="+mj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1443</c:v>
                </c:pt>
                <c:pt idx="1">
                  <c:v>1474.3</c:v>
                </c:pt>
                <c:pt idx="2" formatCode="General">
                  <c:v>1432.1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8738576"/>
        <c:axId val="258736896"/>
        <c:axId val="0"/>
      </c:bar3DChart>
      <c:catAx>
        <c:axId val="25873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58736896"/>
        <c:crosses val="autoZero"/>
        <c:auto val="1"/>
        <c:lblAlgn val="ctr"/>
        <c:lblOffset val="100"/>
        <c:noMultiLvlLbl val="0"/>
      </c:catAx>
      <c:valAx>
        <c:axId val="258736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8738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3282603810616325"/>
          <c:y val="0"/>
          <c:w val="0.4655211281027597"/>
          <c:h val="0.12792846249406631"/>
        </c:manualLayout>
      </c:layout>
      <c:overlay val="0"/>
      <c:txPr>
        <a:bodyPr/>
        <a:lstStyle/>
        <a:p>
          <a:pPr>
            <a:defRPr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53201290472267"/>
          <c:y val="4.3657559726791806E-2"/>
          <c:w val="0.84133107789118677"/>
          <c:h val="0.862015547966438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86877435059971E-2"/>
                  <c:y val="4.2965237894273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986968990779614E-2"/>
                  <c:y val="-1.1906607198215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9049296020196E-2"/>
                  <c:y val="-1.1578767500321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1485</c:v>
                </c:pt>
                <c:pt idx="1">
                  <c:v>1314.4</c:v>
                </c:pt>
                <c:pt idx="2">
                  <c:v>1312.3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201124136151577E-2"/>
                  <c:y val="3.9688228224371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201124136151577E-2"/>
                  <c:y val="2.6580189544762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9049296020196E-2"/>
                  <c:y val="2.9857199214665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1413.1</c:v>
                </c:pt>
                <c:pt idx="1">
                  <c:v>1446.5</c:v>
                </c:pt>
                <c:pt idx="2">
                  <c:v>1431.5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83968507451238E-2"/>
                  <c:y val="7.281957008385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9869689907796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9049296020196E-2"/>
                  <c:y val="7.6099446778839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002060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1435.1</c:v>
                </c:pt>
                <c:pt idx="1">
                  <c:v>1496.8</c:v>
                </c:pt>
                <c:pt idx="2">
                  <c:v>1385.8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4169472"/>
        <c:axId val="264177312"/>
        <c:axId val="0"/>
      </c:bar3DChart>
      <c:catAx>
        <c:axId val="264169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64177312"/>
        <c:crosses val="autoZero"/>
        <c:auto val="1"/>
        <c:lblAlgn val="ctr"/>
        <c:lblOffset val="100"/>
        <c:noMultiLvlLbl val="0"/>
      </c:catAx>
      <c:valAx>
        <c:axId val="2641773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64169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67185127578417E-2"/>
          <c:y val="0"/>
          <c:w val="0.96472614153982905"/>
          <c:h val="0.964486019641228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- 1 431 531,0 тыс. рублей</c:v>
                </c:pt>
              </c:strCache>
            </c:strRef>
          </c:tx>
          <c:explosion val="27"/>
          <c:dPt>
            <c:idx val="0"/>
            <c:bubble3D val="0"/>
            <c:explosion val="25"/>
            <c:spPr>
              <a:solidFill>
                <a:srgbClr val="00B0F0"/>
              </a:solidFill>
            </c:spPr>
          </c:dPt>
          <c:dPt>
            <c:idx val="1"/>
            <c:bubble3D val="0"/>
            <c:explosion val="50"/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bubble3D val="0"/>
            <c:explosion val="20"/>
            <c:spPr>
              <a:solidFill>
                <a:srgbClr val="0070C0"/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Pt>
            <c:idx val="9"/>
            <c:bubble3D val="0"/>
            <c:spPr>
              <a:solidFill>
                <a:srgbClr val="7030A0"/>
              </a:solidFill>
            </c:spPr>
          </c:dPt>
          <c:dPt>
            <c:idx val="10"/>
            <c:bubble3D val="0"/>
            <c:explosion val="47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1"/>
            <c:bubble3D val="0"/>
            <c:explosion val="1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5.8789764100285156E-2"/>
                  <c:y val="-0.15381042933214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864510424767726E-2"/>
                  <c:y val="-8.20323904579077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683090767692476E-2"/>
                  <c:y val="-8.61338404259991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0194932044587639E-2"/>
                  <c:y val="-4.71685316618566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106557604710587E-2"/>
                  <c:y val="-2.05082187250512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8789764100285156E-3"/>
                  <c:y val="0.1271499549145702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1 204,0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807785246083769"/>
                  <c:y val="-0.179936398339324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3488362404177309E-3"/>
                  <c:y val="-5.53717545595708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8789764100285156E-2"/>
                  <c:y val="-6.152417173285655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141 249,8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4991389845572714"/>
                  <c:y val="-9.638803052890763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17 621,0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7.3487205125356446E-3"/>
                  <c:y val="-0.1025402862214275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1 012,0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8789764100285156E-2"/>
                  <c:y val="-0.170217036608335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Общегосударственный вопросы, 7,4%</c:v>
                </c:pt>
                <c:pt idx="1">
                  <c:v>Национальная оборона, 0,2%</c:v>
                </c:pt>
                <c:pt idx="2">
                  <c:v>Национальная безопасность и првоохранительная деятельность, 0,5%</c:v>
                </c:pt>
                <c:pt idx="3">
                  <c:v>Национальная экономика, 2,6%</c:v>
                </c:pt>
                <c:pt idx="4">
                  <c:v>Жилищно-коммунальное хозяйство, 7%</c:v>
                </c:pt>
                <c:pt idx="5">
                  <c:v>Охрана окружающей среды, 0,1%</c:v>
                </c:pt>
                <c:pt idx="6">
                  <c:v>Образование, 65,5%</c:v>
                </c:pt>
                <c:pt idx="7">
                  <c:v>Культура и кинематография, 5,4%</c:v>
                </c:pt>
                <c:pt idx="8">
                  <c:v>Социальная политика, 10,2%</c:v>
                </c:pt>
                <c:pt idx="9">
                  <c:v>Физическая культура и спорт, 1,3%</c:v>
                </c:pt>
                <c:pt idx="10">
                  <c:v>Средства массовой информации, 0,07%</c:v>
                </c:pt>
                <c:pt idx="11">
                  <c:v>Обслуживание государственного долга, 0,05%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102634.1</c:v>
                </c:pt>
                <c:pt idx="1">
                  <c:v>2338.1999999999998</c:v>
                </c:pt>
                <c:pt idx="2">
                  <c:v>6256.6</c:v>
                </c:pt>
                <c:pt idx="3">
                  <c:v>35505.800000000003</c:v>
                </c:pt>
                <c:pt idx="4">
                  <c:v>95871.8</c:v>
                </c:pt>
                <c:pt idx="5">
                  <c:v>1204</c:v>
                </c:pt>
                <c:pt idx="6">
                  <c:v>907093.6</c:v>
                </c:pt>
                <c:pt idx="7">
                  <c:v>74366.2</c:v>
                </c:pt>
                <c:pt idx="8">
                  <c:v>141249.79999999999</c:v>
                </c:pt>
                <c:pt idx="9">
                  <c:v>17621</c:v>
                </c:pt>
                <c:pt idx="10">
                  <c:v>1012</c:v>
                </c:pt>
                <c:pt idx="11">
                  <c:v>658.6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1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3487205125356446E-3"/>
          <c:y val="0.59437861131127356"/>
          <c:w val="0.62484990093693293"/>
          <c:h val="0.38247446020209641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361898849436671"/>
          <c:y val="6.0605636419628975E-3"/>
          <c:w val="0.64504414766281526"/>
          <c:h val="0.90820759387033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2016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6"/>
              <c:layout>
                <c:manualLayout>
                  <c:x val="-5.5026265515229274E-2"/>
                  <c:y val="4.64643212550488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104533</c:v>
                </c:pt>
                <c:pt idx="1">
                  <c:v>2338.1999999999998</c:v>
                </c:pt>
                <c:pt idx="2">
                  <c:v>6877</c:v>
                </c:pt>
                <c:pt idx="3">
                  <c:v>69213.7</c:v>
                </c:pt>
                <c:pt idx="4">
                  <c:v>98499.199999999997</c:v>
                </c:pt>
                <c:pt idx="5">
                  <c:v>1205.5</c:v>
                </c:pt>
                <c:pt idx="6">
                  <c:v>911331.2</c:v>
                </c:pt>
                <c:pt idx="7">
                  <c:v>74380.2</c:v>
                </c:pt>
                <c:pt idx="8">
                  <c:v>144263</c:v>
                </c:pt>
                <c:pt idx="9">
                  <c:v>17621</c:v>
                </c:pt>
                <c:pt idx="10">
                  <c:v>1012</c:v>
                </c:pt>
                <c:pt idx="11">
                  <c:v>722.4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2016 г.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6"/>
              <c:layout>
                <c:manualLayout>
                  <c:x val="-7.0546605347135305E-2"/>
                  <c:y val="-4.4444133374394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Лист1!$C$2:$C$13</c:f>
              <c:numCache>
                <c:formatCode>#,##0.00</c:formatCode>
                <c:ptCount val="12"/>
                <c:pt idx="0">
                  <c:v>102634.1</c:v>
                </c:pt>
                <c:pt idx="1">
                  <c:v>2338.1999999999998</c:v>
                </c:pt>
                <c:pt idx="2">
                  <c:v>6256.6</c:v>
                </c:pt>
                <c:pt idx="3">
                  <c:v>35505.800000000003</c:v>
                </c:pt>
                <c:pt idx="4">
                  <c:v>95871.8</c:v>
                </c:pt>
                <c:pt idx="5" formatCode="0.0">
                  <c:v>1204</c:v>
                </c:pt>
                <c:pt idx="6">
                  <c:v>907093.6</c:v>
                </c:pt>
                <c:pt idx="7">
                  <c:v>74366.2</c:v>
                </c:pt>
                <c:pt idx="8">
                  <c:v>141249.79999999999</c:v>
                </c:pt>
                <c:pt idx="9">
                  <c:v>17621</c:v>
                </c:pt>
                <c:pt idx="10">
                  <c:v>1012</c:v>
                </c:pt>
                <c:pt idx="11">
                  <c:v>658.6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4170032"/>
        <c:axId val="264170592"/>
      </c:barChart>
      <c:catAx>
        <c:axId val="264170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170592"/>
        <c:crosses val="autoZero"/>
        <c:auto val="1"/>
        <c:lblAlgn val="ctr"/>
        <c:lblOffset val="100"/>
        <c:noMultiLvlLbl val="0"/>
      </c:catAx>
      <c:valAx>
        <c:axId val="264170592"/>
        <c:scaling>
          <c:orientation val="minMax"/>
        </c:scaling>
        <c:delete val="0"/>
        <c:axPos val="b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750"/>
            </a:pPr>
            <a:endParaRPr lang="ru-RU"/>
          </a:p>
        </c:txPr>
        <c:crossAx val="264170032"/>
        <c:crosses val="autoZero"/>
        <c:crossBetween val="between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B05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0315487373516663"/>
          <c:y val="2.3560799065432327E-2"/>
          <c:w val="0.39684513855775888"/>
          <c:h val="0.13476927863703841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06061530503894"/>
          <c:y val="1.159847415327836E-2"/>
          <c:w val="0.69174281181872321"/>
          <c:h val="0.938580672608192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- 1 385 811,7 тыс. руб.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6"/>
              <c:layout>
                <c:manualLayout>
                  <c:x val="-5.7825997475690318E-2"/>
                  <c:y val="4.08660555331250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102634.1</c:v>
                </c:pt>
                <c:pt idx="1">
                  <c:v>2338.1999999999998</c:v>
                </c:pt>
                <c:pt idx="2">
                  <c:v>6256.6</c:v>
                </c:pt>
                <c:pt idx="3">
                  <c:v>35505.800000000003</c:v>
                </c:pt>
                <c:pt idx="4">
                  <c:v>95871.8</c:v>
                </c:pt>
                <c:pt idx="5">
                  <c:v>1204</c:v>
                </c:pt>
                <c:pt idx="6">
                  <c:v>907093.6</c:v>
                </c:pt>
                <c:pt idx="7">
                  <c:v>74366.2</c:v>
                </c:pt>
                <c:pt idx="8">
                  <c:v>141249.79999999999</c:v>
                </c:pt>
                <c:pt idx="9">
                  <c:v>17621</c:v>
                </c:pt>
                <c:pt idx="10">
                  <c:v>1012</c:v>
                </c:pt>
                <c:pt idx="11">
                  <c:v>658.6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 - 1 431 531,0 тыс. руб.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6"/>
              <c:layout>
                <c:manualLayout>
                  <c:x val="-4.7971616090199967E-2"/>
                  <c:y val="-3.83835697324316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Лист1!$C$2:$C$13</c:f>
              <c:numCache>
                <c:formatCode>#,##0.00</c:formatCode>
                <c:ptCount val="12"/>
                <c:pt idx="0">
                  <c:v>88543.9</c:v>
                </c:pt>
                <c:pt idx="1">
                  <c:v>2282.9</c:v>
                </c:pt>
                <c:pt idx="2">
                  <c:v>6760.4</c:v>
                </c:pt>
                <c:pt idx="3">
                  <c:v>34063.300000000003</c:v>
                </c:pt>
                <c:pt idx="4">
                  <c:v>237669.2</c:v>
                </c:pt>
                <c:pt idx="5" formatCode="General">
                  <c:v>994.4</c:v>
                </c:pt>
                <c:pt idx="6">
                  <c:v>831853.5</c:v>
                </c:pt>
                <c:pt idx="7">
                  <c:v>78939.399999999994</c:v>
                </c:pt>
                <c:pt idx="8">
                  <c:v>130449</c:v>
                </c:pt>
                <c:pt idx="9">
                  <c:v>17818</c:v>
                </c:pt>
                <c:pt idx="10">
                  <c:v>1062</c:v>
                </c:pt>
                <c:pt idx="11">
                  <c:v>1095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4178992"/>
        <c:axId val="264172832"/>
      </c:barChart>
      <c:catAx>
        <c:axId val="2641789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172832"/>
        <c:crosses val="autoZero"/>
        <c:auto val="1"/>
        <c:lblAlgn val="ctr"/>
        <c:lblOffset val="100"/>
        <c:noMultiLvlLbl val="0"/>
      </c:catAx>
      <c:valAx>
        <c:axId val="264172832"/>
        <c:scaling>
          <c:orientation val="minMax"/>
        </c:scaling>
        <c:delete val="0"/>
        <c:axPos val="b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750"/>
            </a:pPr>
            <a:endParaRPr lang="ru-RU"/>
          </a:p>
        </c:txPr>
        <c:crossAx val="264178992"/>
        <c:crosses val="autoZero"/>
        <c:crossBetween val="between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70C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0315487373516663"/>
          <c:y val="2.3560799065432327E-2"/>
          <c:w val="0.33179088935473472"/>
          <c:h val="0.13476927863703841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085884351188206"/>
          <c:y val="2.9394882050142578E-2"/>
          <c:w val="0.61741037782588726"/>
          <c:h val="0.94121023589971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7C8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1355655.6</c:v>
                </c:pt>
                <c:pt idx="1">
                  <c:v>30156.1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8754232512703793E-2"/>
          <c:y val="0.77351190776782386"/>
          <c:w val="0.89202488512287426"/>
          <c:h val="0.11959761204983958"/>
        </c:manualLayout>
      </c:layout>
      <c:overlay val="0"/>
      <c:txPr>
        <a:bodyPr/>
        <a:lstStyle/>
        <a:p>
          <a:pPr>
            <a:defRPr b="1"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907556567788766E-2"/>
          <c:y val="9.49061215420509E-2"/>
          <c:w val="0.96979328685701571"/>
          <c:h val="0.784317801494278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45000"/>
                      <a:satMod val="200000"/>
                    </a:schemeClr>
                  </a:gs>
                  <a:gs pos="30000">
                    <a:schemeClr val="accent4">
                      <a:tint val="61000"/>
                      <a:satMod val="200000"/>
                    </a:schemeClr>
                  </a:gs>
                  <a:gs pos="45000">
                    <a:schemeClr val="accent4">
                      <a:tint val="66000"/>
                      <a:satMod val="200000"/>
                    </a:schemeClr>
                  </a:gs>
                  <a:gs pos="55000">
                    <a:schemeClr val="accent4">
                      <a:tint val="66000"/>
                      <a:satMod val="200000"/>
                    </a:schemeClr>
                  </a:gs>
                  <a:gs pos="73000">
                    <a:schemeClr val="accent4">
                      <a:tint val="61000"/>
                      <a:satMod val="200000"/>
                    </a:schemeClr>
                  </a:gs>
                  <a:gs pos="100000">
                    <a:schemeClr val="accent4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45000"/>
                      <a:satMod val="200000"/>
                    </a:schemeClr>
                  </a:gs>
                  <a:gs pos="30000">
                    <a:schemeClr val="accent5">
                      <a:tint val="61000"/>
                      <a:satMod val="200000"/>
                    </a:schemeClr>
                  </a:gs>
                  <a:gs pos="45000">
                    <a:schemeClr val="accent5">
                      <a:tint val="66000"/>
                      <a:satMod val="200000"/>
                    </a:schemeClr>
                  </a:gs>
                  <a:gs pos="55000">
                    <a:schemeClr val="accent5">
                      <a:tint val="66000"/>
                      <a:satMod val="200000"/>
                    </a:schemeClr>
                  </a:gs>
                  <a:gs pos="73000">
                    <a:schemeClr val="accent5">
                      <a:tint val="61000"/>
                      <a:satMod val="200000"/>
                    </a:schemeClr>
                  </a:gs>
                  <a:gs pos="100000">
                    <a:schemeClr val="accent5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255886296871407E-2"/>
                  <c:y val="-0.44214693376206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2032228977142081E-3"/>
                  <c:y val="-0.4421469337620628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 780 263,5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355640070999863E-2"/>
                  <c:y val="-0.4421469337620628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 851 653,4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457251519856967E-2"/>
                  <c:y val="-0.444149769400587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 850 028,3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457251519856967E-2"/>
                  <c:y val="-0.4482728723287990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 856 305,4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2014 г.</c:v>
                </c:pt>
                <c:pt idx="1">
                  <c:v>факт 2015 г.</c:v>
                </c:pt>
                <c:pt idx="2">
                  <c:v>факт 2016 г.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741711.5</c:v>
                </c:pt>
                <c:pt idx="1">
                  <c:v>780263.5</c:v>
                </c:pt>
                <c:pt idx="2">
                  <c:v>851653.4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5739552"/>
        <c:axId val="265740112"/>
        <c:axId val="0"/>
      </c:bar3DChart>
      <c:catAx>
        <c:axId val="26573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+mj-lt"/>
              </a:defRPr>
            </a:pPr>
            <a:endParaRPr lang="ru-RU"/>
          </a:p>
        </c:txPr>
        <c:crossAx val="265740112"/>
        <c:crosses val="autoZero"/>
        <c:auto val="1"/>
        <c:lblAlgn val="ctr"/>
        <c:lblOffset val="100"/>
        <c:noMultiLvlLbl val="0"/>
      </c:catAx>
      <c:valAx>
        <c:axId val="2657401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6573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56749160273738"/>
          <c:y val="7.3949618976837939E-2"/>
          <c:w val="0.85943250839725993"/>
          <c:h val="0.6546325175054724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38100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38100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34285517865241871"/>
                  <c:y val="-0.39663886542122168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343 987,3 т. Руб.</a:t>
                    </a:r>
                    <a:endParaRPr lang="ru-RU" sz="110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9312764762131699"/>
                  <c:y val="-0.24873962746754577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335 891,6 т. руб.</a:t>
                    </a:r>
                    <a:endParaRPr lang="ru-RU" sz="110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г.</c:v>
                </c:pt>
                <c:pt idx="1">
                  <c:v>2016 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335891.6</c:v>
                </c:pt>
                <c:pt idx="1">
                  <c:v>343987.3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5731712"/>
        <c:axId val="257442000"/>
        <c:axId val="0"/>
      </c:bar3DChart>
      <c:catAx>
        <c:axId val="26573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5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57442000"/>
        <c:crosses val="autoZero"/>
        <c:auto val="1"/>
        <c:lblAlgn val="ctr"/>
        <c:lblOffset val="100"/>
        <c:noMultiLvlLbl val="0"/>
      </c:catAx>
      <c:valAx>
        <c:axId val="25744200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26573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0.13597910417361034"/>
          <c:w val="0.96976526417699616"/>
          <c:h val="0.646505161318705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2015 г.</c:v>
                </c:pt>
                <c:pt idx="1">
                  <c:v>2016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375708.6</c:v>
                </c:pt>
                <c:pt idx="1">
                  <c:v>434418.3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7444240"/>
        <c:axId val="257444800"/>
        <c:axId val="0"/>
      </c:bar3DChart>
      <c:catAx>
        <c:axId val="25744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57444800"/>
        <c:crosses val="autoZero"/>
        <c:auto val="1"/>
        <c:lblAlgn val="ctr"/>
        <c:lblOffset val="100"/>
        <c:noMultiLvlLbl val="0"/>
      </c:catAx>
      <c:valAx>
        <c:axId val="2574448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7444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56094157179418"/>
          <c:y val="0.1553795610011586"/>
          <c:w val="0.7344356962286841"/>
          <c:h val="0.772140793880045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НДФЛ в бюджет городского округа (тыс.руб.)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50800" prst="coolSlant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en-US" b="1" dirty="0" smtClean="0"/>
                      <a:t>411425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en-US" b="1" dirty="0" smtClean="0"/>
                      <a:t>366012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861030506968097E-2"/>
                  <c:y val="-2.4840745394486686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en-US" b="1" dirty="0" smtClean="0"/>
                      <a:t>462543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411425</c:v>
                </c:pt>
                <c:pt idx="1">
                  <c:v>366012</c:v>
                </c:pt>
                <c:pt idx="2">
                  <c:v>462543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отчисления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76</c:v>
                </c:pt>
                <c:pt idx="1">
                  <c:v>63</c:v>
                </c:pt>
                <c:pt idx="2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61401504"/>
        <c:axId val="261402064"/>
      </c:barChart>
      <c:catAx>
        <c:axId val="261401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261402064"/>
        <c:crosses val="autoZero"/>
        <c:auto val="1"/>
        <c:lblAlgn val="ctr"/>
        <c:lblOffset val="100"/>
        <c:noMultiLvlLbl val="0"/>
      </c:catAx>
      <c:valAx>
        <c:axId val="2614020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 b="1" baseline="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261401504"/>
        <c:crosses val="autoZero"/>
        <c:crossBetween val="between"/>
      </c:valAx>
      <c:spPr>
        <a:ln w="0"/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delete val="1"/>
      </c:legendEntry>
      <c:overlay val="0"/>
      <c:txPr>
        <a:bodyPr/>
        <a:lstStyle/>
        <a:p>
          <a:pPr>
            <a:defRPr sz="180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 w="2032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37314563058846E-2"/>
          <c:y val="7.3209894917336232E-2"/>
          <c:w val="0.89908382421936084"/>
          <c:h val="0.726531927135728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2015 г.</c:v>
                </c:pt>
                <c:pt idx="1">
                  <c:v>2016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33671.5</c:v>
                </c:pt>
                <c:pt idx="1">
                  <c:v>36950.1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7447040"/>
        <c:axId val="257447600"/>
        <c:axId val="0"/>
      </c:bar3DChart>
      <c:catAx>
        <c:axId val="257447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Cambria" panose="02040503050406030204" pitchFamily="18" charset="0"/>
              </a:defRPr>
            </a:pPr>
            <a:endParaRPr lang="ru-RU"/>
          </a:p>
        </c:txPr>
        <c:crossAx val="257447600"/>
        <c:crosses val="autoZero"/>
        <c:auto val="1"/>
        <c:lblAlgn val="ctr"/>
        <c:lblOffset val="100"/>
        <c:noMultiLvlLbl val="0"/>
      </c:catAx>
      <c:valAx>
        <c:axId val="2574476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57447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430076397776246"/>
          <c:y val="0.24006161955606889"/>
          <c:w val="0.62419404622225971"/>
          <c:h val="0.627299675007525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dPt>
            <c:idx val="0"/>
            <c:bubble3D val="0"/>
            <c:explosion val="11"/>
            <c:spPr>
              <a:solidFill>
                <a:srgbClr val="00B0F0"/>
              </a:solidFill>
            </c:spPr>
          </c:dPt>
          <c:dPt>
            <c:idx val="1"/>
            <c:bubble3D val="0"/>
            <c:explosion val="14"/>
            <c:spPr>
              <a:solidFill>
                <a:srgbClr val="FF0000"/>
              </a:solidFill>
            </c:spPr>
          </c:dPt>
          <c:dPt>
            <c:idx val="2"/>
            <c:bubble3D val="0"/>
            <c:explosion val="14"/>
          </c:dPt>
          <c:dPt>
            <c:idx val="3"/>
            <c:bubble3D val="0"/>
            <c:explosion val="12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2130167797909237"/>
                  <c:y val="-0.226266026920926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305740130239518E-2"/>
                  <c:y val="-5.85170759278258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561933478043905E-3"/>
                  <c:y val="-4.29125223470723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130151041242514"/>
                  <c:y val="-1.5604553580753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Cambria" panose="0204050305040603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Выполнение муниципальных заданий по организации предоставления дополнительного образования детей</c:v>
                </c:pt>
                <c:pt idx="1">
                  <c:v>Ремонтные работы и оснащение оборудованием и инвентарем</c:v>
                </c:pt>
                <c:pt idx="2">
                  <c:v>Проведение мероприятий для детей и молодежи</c:v>
                </c:pt>
                <c:pt idx="3">
                  <c:v>Поддержка талантливой молодежи и педагогов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0.84</c:v>
                </c:pt>
                <c:pt idx="1">
                  <c:v>0.12</c:v>
                </c:pt>
                <c:pt idx="2">
                  <c:v>0.03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"/>
          <c:w val="0.40834732659866241"/>
          <c:h val="0.97492581693524105"/>
        </c:manualLayout>
      </c:layout>
      <c:overlay val="0"/>
      <c:txPr>
        <a:bodyPr/>
        <a:lstStyle/>
        <a:p>
          <a:pPr>
            <a:defRPr sz="1000" b="1"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7123232262218978E-2"/>
                  <c:y val="-0.343678362755969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10909035997079E-2"/>
                  <c:y val="-0.32840376885570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23232262218978E-2"/>
                  <c:y val="-0.37422755055650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2014 г.</c:v>
                </c:pt>
                <c:pt idx="1">
                  <c:v>Факт 2015 г.</c:v>
                </c:pt>
                <c:pt idx="2">
                  <c:v>Факт 2016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289760.8</c:v>
                </c:pt>
                <c:pt idx="1">
                  <c:v>318981.59999999998</c:v>
                </c:pt>
                <c:pt idx="2">
                  <c:v>215411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80100112"/>
        <c:axId val="280100672"/>
        <c:axId val="0"/>
      </c:bar3DChart>
      <c:catAx>
        <c:axId val="280100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80100672"/>
        <c:crosses val="autoZero"/>
        <c:auto val="1"/>
        <c:lblAlgn val="ctr"/>
        <c:lblOffset val="100"/>
        <c:noMultiLvlLbl val="0"/>
      </c:catAx>
      <c:valAx>
        <c:axId val="2801006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80100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024867531037783E-3"/>
          <c:y val="0.14399840806579994"/>
          <c:w val="0.77271999784081991"/>
          <c:h val="0.71547466171398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explosion val="26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6899354651039721E-2"/>
                  <c:y val="2.77950659450860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198937497754435"/>
                  <c:y val="-0.238164499867338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84807156674831E-2"/>
                  <c:y val="3.19083337102034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1426794102202899E-2"/>
                  <c:y val="6.6688058530436391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0.13800000000000001</c:v>
                </c:pt>
                <c:pt idx="1">
                  <c:v>0.46</c:v>
                </c:pt>
                <c:pt idx="2">
                  <c:v>0.249</c:v>
                </c:pt>
                <c:pt idx="3">
                  <c:v>0.153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779535167730982"/>
          <c:y val="4.0020695144600729E-2"/>
          <c:w val="0.37220464832269012"/>
          <c:h val="0.84116954099230579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0596869865526175E-2"/>
                  <c:y val="-0.40016624069482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576411585908851E-2"/>
                  <c:y val="-0.40016624069482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959083440765349E-2"/>
                  <c:y val="-0.40016624069482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2014 г.</c:v>
                </c:pt>
                <c:pt idx="1">
                  <c:v>Факт 2015 г.</c:v>
                </c:pt>
                <c:pt idx="2">
                  <c:v>Факт 2016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113516.6</c:v>
                </c:pt>
                <c:pt idx="1">
                  <c:v>111206</c:v>
                </c:pt>
                <c:pt idx="2">
                  <c:v>108921.8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1056640"/>
        <c:axId val="281057200"/>
        <c:axId val="0"/>
      </c:bar3DChart>
      <c:catAx>
        <c:axId val="28105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>
                <a:latin typeface="Cambria" panose="02040503050406030204" pitchFamily="18" charset="0"/>
              </a:defRPr>
            </a:pPr>
            <a:endParaRPr lang="ru-RU"/>
          </a:p>
        </c:txPr>
        <c:crossAx val="281057200"/>
        <c:crosses val="autoZero"/>
        <c:auto val="1"/>
        <c:lblAlgn val="ctr"/>
        <c:lblOffset val="100"/>
        <c:noMultiLvlLbl val="0"/>
      </c:catAx>
      <c:valAx>
        <c:axId val="2810572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81056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088609138997086"/>
          <c:y val="0"/>
          <c:w val="0.83133562349481505"/>
          <c:h val="0.755643250369684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rgbClr val="0070C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Лист1!$A$1:$A$2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Лист1!$B$1:$B$2</c:f>
              <c:numCache>
                <c:formatCode>#,##0.00</c:formatCode>
                <c:ptCount val="2"/>
                <c:pt idx="0">
                  <c:v>78939.399999999994</c:v>
                </c:pt>
                <c:pt idx="1">
                  <c:v>74366.2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81059440"/>
        <c:axId val="281060000"/>
        <c:axId val="0"/>
      </c:bar3DChart>
      <c:catAx>
        <c:axId val="28105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ru-RU"/>
          </a:p>
        </c:txPr>
        <c:crossAx val="281060000"/>
        <c:crosses val="autoZero"/>
        <c:auto val="1"/>
        <c:lblAlgn val="ctr"/>
        <c:lblOffset val="100"/>
        <c:noMultiLvlLbl val="0"/>
      </c:catAx>
      <c:valAx>
        <c:axId val="28106000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28105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37314563058846E-2"/>
          <c:y val="7.3209894917336232E-2"/>
          <c:w val="0.89908382421936084"/>
          <c:h val="0.726531927135728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2015 г.</c:v>
                </c:pt>
                <c:pt idx="1">
                  <c:v>2016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32266.5</c:v>
                </c:pt>
                <c:pt idx="1">
                  <c:v>36950.1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5728352"/>
        <c:axId val="265729472"/>
        <c:axId val="0"/>
      </c:bar3DChart>
      <c:catAx>
        <c:axId val="26572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Cambria" panose="02040503050406030204" pitchFamily="18" charset="0"/>
              </a:defRPr>
            </a:pPr>
            <a:endParaRPr lang="ru-RU"/>
          </a:p>
        </c:txPr>
        <c:crossAx val="265729472"/>
        <c:crosses val="autoZero"/>
        <c:auto val="1"/>
        <c:lblAlgn val="ctr"/>
        <c:lblOffset val="100"/>
        <c:noMultiLvlLbl val="0"/>
      </c:catAx>
      <c:valAx>
        <c:axId val="2657294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6572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5353966745136642"/>
          <c:y val="6.931416321316676E-2"/>
          <c:w val="0.52499489562051005"/>
          <c:h val="0.919741495226859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bubble3D val="0"/>
            <c:explosion val="26"/>
            <c:spPr>
              <a:solidFill>
                <a:srgbClr val="7030A0"/>
              </a:solidFill>
            </c:spPr>
          </c:dPt>
          <c:dPt>
            <c:idx val="1"/>
            <c:bubble3D val="0"/>
            <c:explosion val="27"/>
            <c:spPr>
              <a:solidFill>
                <a:srgbClr val="FF0000"/>
              </a:solidFill>
            </c:spPr>
          </c:dPt>
          <c:dPt>
            <c:idx val="2"/>
            <c:bubble3D val="0"/>
            <c:explosion val="27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1116202720262426"/>
                  <c:y val="-9.89676265684829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805990310467966"/>
                  <c:y val="-0.11307321299157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74304080393639"/>
                  <c:y val="-4.4800231020628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982485555620161E-2"/>
                  <c:y val="-0.246510198469825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Приобретение музыкальных инструментов, 200,0 тыс. руб.</c:v>
                </c:pt>
                <c:pt idx="1">
                  <c:v>Ремонт выставочного зала ДШИ, 282,0 тыс. руб.</c:v>
                </c:pt>
                <c:pt idx="2">
                  <c:v>Текущий ремонт детской музыкальной школы, 648,0 тыс. руб.</c:v>
                </c:pt>
                <c:pt idx="3">
                  <c:v>Выполнение муниципальных заданий по организации предоставления доп.образования детей в сфере культуры, 33505,6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200</c:v>
                </c:pt>
                <c:pt idx="1">
                  <c:v>282</c:v>
                </c:pt>
                <c:pt idx="2">
                  <c:v>648</c:v>
                </c:pt>
                <c:pt idx="3" formatCode="General">
                  <c:v>33505.599999999999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3847782671071083E-3"/>
          <c:y val="0"/>
          <c:w val="0.46856547330105291"/>
          <c:h val="0.99899817016113135"/>
        </c:manualLayout>
      </c:layout>
      <c:overlay val="1"/>
      <c:spPr>
        <a:ln w="2540"/>
      </c:spPr>
      <c:txPr>
        <a:bodyPr/>
        <a:lstStyle/>
        <a:p>
          <a:pPr>
            <a:defRPr sz="1100" b="1"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1630065212879912E-2"/>
                  <c:y val="-0.44046237940520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957918721819169E-2"/>
                  <c:y val="-0.39819568234644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621779969940446E-2"/>
                  <c:y val="-0.39288640658182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2014 г.</c:v>
                </c:pt>
                <c:pt idx="1">
                  <c:v>Факт 2015 г.</c:v>
                </c:pt>
                <c:pt idx="2">
                  <c:v>Факт 2016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26414.400000000001</c:v>
                </c:pt>
                <c:pt idx="1">
                  <c:v>33560.400000000001</c:v>
                </c:pt>
                <c:pt idx="2">
                  <c:v>34560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5736752"/>
        <c:axId val="265737312"/>
        <c:axId val="0"/>
      </c:bar3DChart>
      <c:catAx>
        <c:axId val="26573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mbria" panose="02040503050406030204" pitchFamily="18" charset="0"/>
              </a:defRPr>
            </a:pPr>
            <a:endParaRPr lang="ru-RU"/>
          </a:p>
        </c:txPr>
        <c:crossAx val="265737312"/>
        <c:crosses val="autoZero"/>
        <c:auto val="1"/>
        <c:lblAlgn val="ctr"/>
        <c:lblOffset val="100"/>
        <c:noMultiLvlLbl val="0"/>
      </c:catAx>
      <c:valAx>
        <c:axId val="2657373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6573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9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268274853801172E-3"/>
          <c:y val="1.4970060890416482E-2"/>
          <c:w val="0.63735490175633436"/>
          <c:h val="0.972689211780701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explosion val="27"/>
          <c:dPt>
            <c:idx val="0"/>
            <c:bubble3D val="0"/>
            <c:explosion val="12"/>
            <c:spPr>
              <a:solidFill>
                <a:srgbClr val="7030A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explosion val="66"/>
            <c:spPr>
              <a:solidFill>
                <a:srgbClr val="92D050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explosion val="9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7.0851364522417151E-2"/>
                  <c:y val="-7.0789706223225266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840716374269004"/>
                  <c:y val="-0.31905910186382641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4948830409356779E-2"/>
                  <c:y val="7.952901784132727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 -                                                                  6 298,8 тыс. руб.</c:v>
                </c:pt>
                <c:pt idx="1">
                  <c:v>Социальное обеспечение населения - 127 493,5 тыс. руб.</c:v>
                </c:pt>
                <c:pt idx="2">
                  <c:v>Другие вопросы в области социальной политики - 7 457,5 тыс.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4.4999999999999998E-2</c:v>
                </c:pt>
                <c:pt idx="1">
                  <c:v>0.90200000000000002</c:v>
                </c:pt>
                <c:pt idx="2">
                  <c:v>5.2999999999999999E-2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0149820680758403"/>
          <c:y val="2.2352344448500434E-2"/>
          <c:w val="0.37347202789572082"/>
          <c:h val="0.86049400595701009"/>
        </c:manualLayout>
      </c:layout>
      <c:overlay val="0"/>
      <c:txPr>
        <a:bodyPr/>
        <a:lstStyle/>
        <a:p>
          <a:pPr>
            <a:defRPr sz="1400" b="1">
              <a:latin typeface="Cambr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8871462492868"/>
          <c:y val="0.15319111648001552"/>
          <c:w val="0.70750872313622404"/>
          <c:h val="0.766134553124770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отчислений в бюджет ГО по налогу на доходы физических лиц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25400" prst="coolSlant"/>
            </a:sp3d>
          </c:spPr>
          <c:invertIfNegative val="0"/>
          <c:dLbls>
            <c:dLbl>
              <c:idx val="0"/>
              <c:layout>
                <c:manualLayout>
                  <c:x val="-0.31387755409474277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33480272436772557"/>
                  <c:y val="-5.039122637167299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7501652358777467"/>
                  <c:y val="5.039122637167299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0.76</c:v>
                </c:pt>
                <c:pt idx="1">
                  <c:v>0.63</c:v>
                </c:pt>
                <c:pt idx="2">
                  <c:v>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61404304"/>
        <c:axId val="261404864"/>
      </c:barChart>
      <c:catAx>
        <c:axId val="2614043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261404864"/>
        <c:crosses val="autoZero"/>
        <c:auto val="1"/>
        <c:lblAlgn val="ctr"/>
        <c:lblOffset val="100"/>
        <c:noMultiLvlLbl val="0"/>
      </c:catAx>
      <c:valAx>
        <c:axId val="261404864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26140430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5.0000094151497296E-2"/>
          <c:y val="1.5117367911501896E-2"/>
          <c:w val="0.89999981169700538"/>
          <c:h val="0.1109618493093881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 w="2032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6621779969940446E-2"/>
                  <c:y val="-0.266604744175711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302473729334117E-2"/>
                  <c:y val="-0.33223052735742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949502466183001E-2"/>
                  <c:y val="-0.42246597923228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2014 г.</c:v>
                </c:pt>
                <c:pt idx="1">
                  <c:v>Факт 2015 г.</c:v>
                </c:pt>
                <c:pt idx="2">
                  <c:v>Факт 2016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8512.7000000000007</c:v>
                </c:pt>
                <c:pt idx="1">
                  <c:v>12656.9</c:v>
                </c:pt>
                <c:pt idx="2">
                  <c:v>21768.6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81063920"/>
        <c:axId val="281062800"/>
        <c:axId val="0"/>
      </c:bar3DChart>
      <c:catAx>
        <c:axId val="281063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mbria" panose="02040503050406030204" pitchFamily="18" charset="0"/>
              </a:defRPr>
            </a:pPr>
            <a:endParaRPr lang="ru-RU"/>
          </a:p>
        </c:txPr>
        <c:crossAx val="281062800"/>
        <c:crosses val="autoZero"/>
        <c:auto val="1"/>
        <c:lblAlgn val="ctr"/>
        <c:lblOffset val="100"/>
        <c:noMultiLvlLbl val="0"/>
      </c:catAx>
      <c:valAx>
        <c:axId val="2810628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81063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0596869865526175E-2"/>
                  <c:y val="-0.40016624069482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576411585908851E-2"/>
                  <c:y val="-0.40016624069482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959083440765349E-2"/>
                  <c:y val="-0.40016624069482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2014 г.</c:v>
                </c:pt>
                <c:pt idx="1">
                  <c:v>Факт 2015 г.</c:v>
                </c:pt>
                <c:pt idx="2">
                  <c:v>Факт 2016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3303.5</c:v>
                </c:pt>
                <c:pt idx="1">
                  <c:v>3421</c:v>
                </c:pt>
                <c:pt idx="2">
                  <c:v>3532.9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1066160"/>
        <c:axId val="281066720"/>
        <c:axId val="0"/>
      </c:bar3DChart>
      <c:catAx>
        <c:axId val="28106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>
                <a:latin typeface="Cambria" panose="02040503050406030204" pitchFamily="18" charset="0"/>
              </a:defRPr>
            </a:pPr>
            <a:endParaRPr lang="ru-RU"/>
          </a:p>
        </c:txPr>
        <c:crossAx val="281066720"/>
        <c:crosses val="autoZero"/>
        <c:auto val="1"/>
        <c:lblAlgn val="ctr"/>
        <c:lblOffset val="100"/>
        <c:noMultiLvlLbl val="0"/>
      </c:catAx>
      <c:valAx>
        <c:axId val="2810667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8106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 sz="1600" b="1">
                <a:solidFill>
                  <a:srgbClr val="002060"/>
                </a:solidFill>
                <a:latin typeface="Cambria" pitchFamily="18" charset="0"/>
              </a:defRPr>
            </a:pP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Объем муниципального долга в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2013-2017 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гг.</a:t>
            </a:r>
          </a:p>
        </c:rich>
      </c:tx>
      <c:layout>
        <c:manualLayout>
          <c:xMode val="edge"/>
          <c:yMode val="edge"/>
          <c:x val="0.24048431622676841"/>
          <c:y val="2.3456080239535573E-2"/>
        </c:manualLayout>
      </c:layout>
      <c:overlay val="0"/>
    </c:title>
    <c:autoTitleDeleted val="0"/>
    <c:view3D>
      <c:rotX val="2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93669056612758"/>
          <c:y val="5.9412165919385744E-2"/>
          <c:w val="0.86049169139936832"/>
          <c:h val="0.71279253696324907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0"/>
                  <c:y val="2.051438611709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919790658180838E-2"/>
                  <c:y val="9.2314737526909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942871426984245E-2"/>
                  <c:y val="0.17950087852454719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12657,2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517597251099083E-2"/>
                  <c:y val="0.13334350976109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391226371672988E-2"/>
                  <c:y val="8.7186140997637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839581316361676E-2"/>
                  <c:y val="4.102877223418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 01.01.2013</c:v>
                </c:pt>
                <c:pt idx="1">
                  <c:v>на 01.01.2014</c:v>
                </c:pt>
                <c:pt idx="2">
                  <c:v>на 01.01.2015</c:v>
                </c:pt>
                <c:pt idx="3">
                  <c:v>на 01.01.2016</c:v>
                </c:pt>
                <c:pt idx="4">
                  <c:v>на 01.01.2017</c:v>
                </c:pt>
                <c:pt idx="5">
                  <c:v>на 31.12.2017 (прогноз)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0</c:v>
                </c:pt>
                <c:pt idx="1">
                  <c:v>5900</c:v>
                </c:pt>
                <c:pt idx="2">
                  <c:v>12657</c:v>
                </c:pt>
                <c:pt idx="3">
                  <c:v>9028.58</c:v>
                </c:pt>
                <c:pt idx="4">
                  <c:v>5400</c:v>
                </c:pt>
                <c:pt idx="5">
                  <c:v>1771.4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84745920"/>
        <c:axId val="267166768"/>
        <c:axId val="283126464"/>
      </c:line3DChart>
      <c:catAx>
        <c:axId val="28474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67166768"/>
        <c:crosses val="autoZero"/>
        <c:auto val="1"/>
        <c:lblAlgn val="ctr"/>
        <c:lblOffset val="100"/>
        <c:noMultiLvlLbl val="0"/>
      </c:catAx>
      <c:valAx>
        <c:axId val="26716676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84745920"/>
        <c:crosses val="autoZero"/>
        <c:crossBetween val="between"/>
      </c:valAx>
      <c:serAx>
        <c:axId val="283126464"/>
        <c:scaling>
          <c:orientation val="minMax"/>
        </c:scaling>
        <c:delete val="1"/>
        <c:axPos val="b"/>
        <c:majorTickMark val="out"/>
        <c:minorTickMark val="none"/>
        <c:tickLblPos val="nextTo"/>
        <c:crossAx val="26716676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81197683016064"/>
          <c:y val="5.0457935229418951E-2"/>
          <c:w val="0.82717174145401473"/>
          <c:h val="0.816625767071632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107191793504423E-2"/>
                  <c:y val="0.27573845961559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894882050142579E-2"/>
                  <c:y val="0.245227092823019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205393845128318E-2"/>
                  <c:y val="0.21562491320408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8718</c:v>
                </c:pt>
                <c:pt idx="1">
                  <c:v>9213</c:v>
                </c:pt>
                <c:pt idx="2">
                  <c:v>11147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261407104"/>
        <c:axId val="261407664"/>
        <c:axId val="0"/>
      </c:bar3DChart>
      <c:catAx>
        <c:axId val="2614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/>
                </a:solidFill>
              </a:defRPr>
            </a:pPr>
            <a:endParaRPr lang="ru-RU"/>
          </a:p>
        </c:txPr>
        <c:crossAx val="261407664"/>
        <c:crosses val="autoZero"/>
        <c:auto val="1"/>
        <c:lblAlgn val="ctr"/>
        <c:lblOffset val="100"/>
        <c:noMultiLvlLbl val="0"/>
      </c:catAx>
      <c:valAx>
        <c:axId val="261407664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261407104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solidFill>
      <a:srgbClr val="0070C0"/>
    </a:solidFill>
    <a:ln w="38100">
      <a:solidFill>
        <a:srgbClr val="0070C0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35391164199648"/>
          <c:y val="1.1767567136415042E-2"/>
          <c:w val="0.8241138906669554"/>
          <c:h val="0.829501583157426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invertIfNegative val="0"/>
          <c:dLbls>
            <c:dLbl>
              <c:idx val="0"/>
              <c:layout>
                <c:manualLayout>
                  <c:x val="5.022822830082365E-2"/>
                  <c:y val="0.27635085299164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3849997595431222E-2"/>
                  <c:y val="0.2362970472416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9257834329579206E-2"/>
                  <c:y val="0.15193566455579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33591</c:v>
                </c:pt>
                <c:pt idx="1">
                  <c:v>30488</c:v>
                </c:pt>
                <c:pt idx="2">
                  <c:v>36939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261409904"/>
        <c:axId val="261410464"/>
        <c:axId val="0"/>
      </c:bar3DChart>
      <c:catAx>
        <c:axId val="26140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rgbClr val="7030A0"/>
                </a:solidFill>
              </a:defRPr>
            </a:pPr>
            <a:endParaRPr lang="ru-RU"/>
          </a:p>
        </c:txPr>
        <c:crossAx val="261410464"/>
        <c:crosses val="autoZero"/>
        <c:auto val="1"/>
        <c:lblAlgn val="ctr"/>
        <c:lblOffset val="100"/>
        <c:noMultiLvlLbl val="0"/>
      </c:catAx>
      <c:valAx>
        <c:axId val="261410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61409904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20940051724284953"/>
          <c:y val="2.3391406802752909E-2"/>
          <c:w val="0.56852136161116196"/>
          <c:h val="0.13663083019265665"/>
        </c:manualLayout>
      </c:layout>
      <c:overlay val="0"/>
      <c:txPr>
        <a:bodyPr/>
        <a:lstStyle/>
        <a:p>
          <a:pPr>
            <a:defRPr sz="1600" b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8100">
      <a:solidFill>
        <a:srgbClr val="9C5BCD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272176662914723E-2"/>
                  <c:y val="0.1679013888822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954132497186042E-2"/>
                  <c:y val="0.21369267675917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636088331457362E-2"/>
                  <c:y val="0.25948396463614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5408</c:v>
                </c:pt>
                <c:pt idx="1">
                  <c:v>7679</c:v>
                </c:pt>
                <c:pt idx="2">
                  <c:v>7160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gapDepth val="96"/>
        <c:shape val="cylinder"/>
        <c:axId val="261412704"/>
        <c:axId val="261413264"/>
        <c:axId val="0"/>
      </c:bar3DChart>
      <c:catAx>
        <c:axId val="261412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261413264"/>
        <c:crosses val="autoZero"/>
        <c:auto val="1"/>
        <c:lblAlgn val="ctr"/>
        <c:lblOffset val="100"/>
        <c:noMultiLvlLbl val="0"/>
      </c:catAx>
      <c:valAx>
        <c:axId val="2614132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141270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3756552944211472"/>
          <c:y val="5.1054268823931846E-2"/>
          <c:w val="0.41011215326357336"/>
          <c:h val="0.12882011647828603"/>
        </c:manualLayout>
      </c:layout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  <a:ln w="38100">
      <a:solidFill>
        <a:schemeClr val="accent6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3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904009720534804E-2"/>
          <c:y val="7.5757575757576471E-3"/>
          <c:w val="0.91859052247873663"/>
          <c:h val="0.8030303030303029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961136"/>
        <c:axId val="212961696"/>
        <c:axId val="0"/>
      </c:bar3DChart>
      <c:catAx>
        <c:axId val="21296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212961696"/>
        <c:crosses val="autoZero"/>
        <c:auto val="1"/>
        <c:lblAlgn val="ctr"/>
        <c:lblOffset val="100"/>
        <c:noMultiLvlLbl val="0"/>
      </c:catAx>
      <c:valAx>
        <c:axId val="212961696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212961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3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/>
      </c:spPr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8.6971621797201443E-2"/>
          <c:y val="1.6998842233903837E-2"/>
          <c:w val="0.92596501623276417"/>
          <c:h val="0.89903333109186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754 823,3 тыс. руб.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7.5371492436263014E-3"/>
                  <c:y val="-2.197094990623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163456671955728E-2"/>
                  <c:y val="-1.3114039960472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059438789802084E-2"/>
                  <c:y val="-6.1520942117542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5371492436263014E-3"/>
                  <c:y val="-1.2572798928773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5222895461757813E-3"/>
                  <c:y val="6.482038394201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Доходы от возврата остатков субсидий</c:v>
                </c:pt>
                <c:pt idx="5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4497</c:v>
                </c:pt>
                <c:pt idx="1">
                  <c:v>153097.5</c:v>
                </c:pt>
                <c:pt idx="2">
                  <c:v>571043.5</c:v>
                </c:pt>
                <c:pt idx="3">
                  <c:v>34010.1</c:v>
                </c:pt>
                <c:pt idx="4">
                  <c:v>272</c:v>
                </c:pt>
                <c:pt idx="5">
                  <c:v>-8096.8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750 710,1 тыс. руб.</c:v>
                </c:pt>
              </c:strCache>
            </c:strRef>
          </c:tx>
          <c:spPr>
            <a:solidFill>
              <a:srgbClr val="FFFFB7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3566868638527343E-2"/>
                  <c:y val="-8.0469860074026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222895461757813E-3"/>
                  <c:y val="-1.3965736263222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222895461757867E-2"/>
                  <c:y val="-1.606089820429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641167125779948E-2"/>
                  <c:y val="-2.6113326589443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074298487252603E-2"/>
                  <c:y val="6.482038394201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6664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Доходы от возврата остатков субсидий</c:v>
                </c:pt>
                <c:pt idx="5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4497</c:v>
                </c:pt>
                <c:pt idx="1">
                  <c:v>152608.6</c:v>
                </c:pt>
                <c:pt idx="2">
                  <c:v>567425.5</c:v>
                </c:pt>
                <c:pt idx="3">
                  <c:v>34010.1</c:v>
                </c:pt>
                <c:pt idx="4">
                  <c:v>274.5</c:v>
                </c:pt>
                <c:pt idx="5">
                  <c:v>-8105.6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0"/>
        <c:shape val="cylinder"/>
        <c:axId val="211870384"/>
        <c:axId val="218391792"/>
        <c:axId val="0"/>
      </c:bar3DChart>
      <c:catAx>
        <c:axId val="21187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Cambria" panose="02040503050406030204" pitchFamily="18" charset="0"/>
              </a:defRPr>
            </a:pPr>
            <a:endParaRPr lang="ru-RU"/>
          </a:p>
        </c:txPr>
        <c:crossAx val="218391792"/>
        <c:crosses val="autoZero"/>
        <c:auto val="1"/>
        <c:lblAlgn val="ctr"/>
        <c:lblOffset val="100"/>
        <c:noMultiLvlLbl val="0"/>
      </c:catAx>
      <c:valAx>
        <c:axId val="218391792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11870384"/>
        <c:crosses val="autoZero"/>
        <c:crossBetween val="between"/>
      </c:valAx>
      <c:spPr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/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rgbClr val="0069B8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0069B8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0237756108770444"/>
          <c:y val="0.10471314590776463"/>
          <c:w val="0.28857785981994405"/>
          <c:h val="0.14543340213660472"/>
        </c:manualLayout>
      </c:layout>
      <c:overlay val="0"/>
      <c:txPr>
        <a:bodyPr/>
        <a:lstStyle/>
        <a:p>
          <a:pPr>
            <a:defRPr sz="2000" b="1">
              <a:solidFill>
                <a:srgbClr val="0070C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  <a:sp3d>
      <a:bevelT w="203200" h="508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1"/>
          <c:y val="3.9162508178103669E-2"/>
          <c:w val="0.86368839311752699"/>
          <c:h val="0.3132666190243126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098352"/>
        <c:axId val="262098912"/>
      </c:barChart>
      <c:catAx>
        <c:axId val="262098352"/>
        <c:scaling>
          <c:orientation val="minMax"/>
        </c:scaling>
        <c:delete val="1"/>
        <c:axPos val="b"/>
        <c:majorTickMark val="out"/>
        <c:minorTickMark val="none"/>
        <c:tickLblPos val="nextTo"/>
        <c:crossAx val="262098912"/>
        <c:crosses val="autoZero"/>
        <c:auto val="1"/>
        <c:lblAlgn val="ctr"/>
        <c:lblOffset val="100"/>
        <c:noMultiLvlLbl val="0"/>
      </c:catAx>
      <c:valAx>
        <c:axId val="262098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0983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58E-2"/>
          <c:y val="0.90528181516287254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ОАО «Сухоложскцемент»   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90790 тыс.руб.(13,3 %)  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С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тароцементный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завод»    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32 985тыс. руб. (4,8 %)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ОАО «Сухоложский огнеупорный завод»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31405 тыс. руб.  (4,6 %) 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«ФОРЭС»                                    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29 397 тыс. руб. (4,3 %)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АО «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С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ухоложское Литье»            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25788 тыс. руб. (3,8 %)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B81E71E9-F41E-4240-BFBF-6B4258988C21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АОР «Народное предприятие Знамя»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9 859 тыс. руб. (1,4 %)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ADDFC50D-4B7E-4A84-8884-83E26A628537}" type="parTrans" cxnId="{E105E5E2-A314-4167-871D-A58D4DD4C1BC}">
      <dgm:prSet/>
      <dgm:spPr/>
      <dgm:t>
        <a:bodyPr/>
        <a:lstStyle/>
        <a:p>
          <a:endParaRPr lang="ru-RU"/>
        </a:p>
      </dgm:t>
    </dgm:pt>
    <dgm:pt modelId="{D7585EF5-A911-4467-B567-3390B043C4AA}" type="sibTrans" cxnId="{E105E5E2-A314-4167-871D-A58D4DD4C1BC}">
      <dgm:prSet/>
      <dgm:spPr/>
      <dgm:t>
        <a:bodyPr/>
        <a:lstStyle/>
        <a:p>
          <a:endParaRPr lang="ru-RU"/>
        </a:p>
      </dgm:t>
    </dgm:pt>
    <dgm:pt modelId="{5EBD341C-5C41-482B-A439-52A2BFD8AAC3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С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ухоложский крановый завод»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6309 тыс. руб. (0,9 %) </a:t>
          </a:r>
        </a:p>
      </dgm:t>
    </dgm:pt>
    <dgm:pt modelId="{3DC65389-8309-441A-9546-6EFB5F724B82}" type="parTrans" cxnId="{A1769A04-FBF3-445D-A900-4C4221448705}">
      <dgm:prSet/>
      <dgm:spPr/>
      <dgm:t>
        <a:bodyPr/>
        <a:lstStyle/>
        <a:p>
          <a:endParaRPr lang="ru-RU"/>
        </a:p>
      </dgm:t>
    </dgm:pt>
    <dgm:pt modelId="{3863FD0D-A71F-4077-9D51-2E6D10FECAAB}" type="sibTrans" cxnId="{A1769A04-FBF3-445D-A900-4C4221448705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66478" custLinFactNeighborX="-370" custLinFactNeighborY="-1351"/>
      <dgm:spPr/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7" custScaleX="121757" custLinFactNeighborX="-826" custLinFactNeighborY="-97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7" custScaleX="122093" custLinFactNeighborX="-658" custLinFactNeighborY="-6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7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7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7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  <dgm:pt modelId="{99D86C54-E8A5-4A41-9691-3EE37FCFEFAC}" type="pres">
      <dgm:prSet presAssocID="{B81E71E9-F41E-4240-BFBF-6B4258988C21}" presName="aNode" presStyleLbl="fgAcc1" presStyleIdx="5" presStyleCnt="7" custScaleX="122647" custScaleY="94476" custLinFactNeighborX="-97" custLinFactNeighborY="34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12A43-8055-4E54-83DD-74491EECAAF5}" type="pres">
      <dgm:prSet presAssocID="{B81E71E9-F41E-4240-BFBF-6B4258988C21}" presName="aSpace" presStyleCnt="0"/>
      <dgm:spPr/>
      <dgm:t>
        <a:bodyPr/>
        <a:lstStyle/>
        <a:p>
          <a:endParaRPr lang="ru-RU"/>
        </a:p>
      </dgm:t>
    </dgm:pt>
    <dgm:pt modelId="{DC6F07A4-DA7E-4D16-8D6B-A10D5F649308}" type="pres">
      <dgm:prSet presAssocID="{5EBD341C-5C41-482B-A439-52A2BFD8AAC3}" presName="aNode" presStyleLbl="fgAcc1" presStyleIdx="6" presStyleCnt="7" custScaleX="120827" custLinFactY="6212" custLinFactNeighborX="81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76289-4FB0-468A-BB16-594EE04A1816}" type="pres">
      <dgm:prSet presAssocID="{5EBD341C-5C41-482B-A439-52A2BFD8AAC3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D50D2132-F96E-4F7C-95D1-457A95656643}" type="presOf" srcId="{0237BCD8-2D58-42E4-B0DC-02F720ADCACA}" destId="{BDE2199E-1473-426F-A6A7-CEC986EDBA3A}" srcOrd="0" destOrd="0" presId="urn:microsoft.com/office/officeart/2005/8/layout/pyramid2"/>
    <dgm:cxn modelId="{E105E5E2-A314-4167-871D-A58D4DD4C1BC}" srcId="{598FA69B-F152-4353-8A12-A0EB8A38A551}" destId="{B81E71E9-F41E-4240-BFBF-6B4258988C21}" srcOrd="5" destOrd="0" parTransId="{ADDFC50D-4B7E-4A84-8884-83E26A628537}" sibTransId="{D7585EF5-A911-4467-B567-3390B043C4AA}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A58458F8-D95B-48AE-B9AD-DD263D786661}" type="presOf" srcId="{5EBD341C-5C41-482B-A439-52A2BFD8AAC3}" destId="{DC6F07A4-DA7E-4D16-8D6B-A10D5F649308}" srcOrd="0" destOrd="0" presId="urn:microsoft.com/office/officeart/2005/8/layout/pyramid2"/>
    <dgm:cxn modelId="{E33F696C-5E9D-4F55-8ED9-F8C276E73A54}" type="presOf" srcId="{B81E71E9-F41E-4240-BFBF-6B4258988C21}" destId="{99D86C54-E8A5-4A41-9691-3EE37FCFEFAC}" srcOrd="0" destOrd="0" presId="urn:microsoft.com/office/officeart/2005/8/layout/pyramid2"/>
    <dgm:cxn modelId="{9CC90B31-7F60-4ABF-990C-94CC984BCC60}" type="presOf" srcId="{CAA2D44A-E69F-42C0-ACB8-E153177EFD21}" destId="{1407F73B-CEC3-425F-AF03-F0C07C4E2059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F575B516-C718-4A7F-B394-ACF98B8D4D3D}" type="presOf" srcId="{E664F0DC-94BA-4995-BD1A-7BE4D67DA8EB}" destId="{1713BBD1-4BE5-4D83-9072-34D7AB8A4EEC}" srcOrd="0" destOrd="0" presId="urn:microsoft.com/office/officeart/2005/8/layout/pyramid2"/>
    <dgm:cxn modelId="{DA4584F6-C7C6-4C24-A58E-10011FA590D8}" type="presOf" srcId="{598FA69B-F152-4353-8A12-A0EB8A38A551}" destId="{5B433258-E48C-412C-8CAF-5FB6B1D7011C}" srcOrd="0" destOrd="0" presId="urn:microsoft.com/office/officeart/2005/8/layout/pyramid2"/>
    <dgm:cxn modelId="{E23945C4-EB54-4DD8-9C19-1CEE16F79C37}" type="presOf" srcId="{496089B1-692C-48F8-89D5-B9F16530D402}" destId="{ADA2E1D8-3ABE-4687-BCC5-4E41B5382FC5}" srcOrd="0" destOrd="0" presId="urn:microsoft.com/office/officeart/2005/8/layout/pyramid2"/>
    <dgm:cxn modelId="{2CBD5A69-C136-471A-86AE-83D95E3C56E9}" type="presOf" srcId="{65806BF6-B3BE-4ED2-A14E-599B1EC29988}" destId="{4AE3E91E-717D-4ACC-877C-C664195EF708}" srcOrd="0" destOrd="0" presId="urn:microsoft.com/office/officeart/2005/8/layout/pyramid2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A1769A04-FBF3-445D-A900-4C4221448705}" srcId="{598FA69B-F152-4353-8A12-A0EB8A38A551}" destId="{5EBD341C-5C41-482B-A439-52A2BFD8AAC3}" srcOrd="6" destOrd="0" parTransId="{3DC65389-8309-441A-9546-6EFB5F724B82}" sibTransId="{3863FD0D-A71F-4077-9D51-2E6D10FECAAB}"/>
    <dgm:cxn modelId="{8227FF4A-B5FB-4179-A687-BEC2436838AC}" type="presParOf" srcId="{5B433258-E48C-412C-8CAF-5FB6B1D7011C}" destId="{C8E35D9D-D3CF-4FA5-BA60-93F575565D6B}" srcOrd="0" destOrd="0" presId="urn:microsoft.com/office/officeart/2005/8/layout/pyramid2"/>
    <dgm:cxn modelId="{DF7FA8B0-A006-41F7-9C16-12B45096EBC8}" type="presParOf" srcId="{5B433258-E48C-412C-8CAF-5FB6B1D7011C}" destId="{01715E57-1B5F-4A63-8D1F-64A32F5EC750}" srcOrd="1" destOrd="0" presId="urn:microsoft.com/office/officeart/2005/8/layout/pyramid2"/>
    <dgm:cxn modelId="{9F49AE07-4C32-47B9-8C94-586F937336D9}" type="presParOf" srcId="{01715E57-1B5F-4A63-8D1F-64A32F5EC750}" destId="{1407F73B-CEC3-425F-AF03-F0C07C4E2059}" srcOrd="0" destOrd="0" presId="urn:microsoft.com/office/officeart/2005/8/layout/pyramid2"/>
    <dgm:cxn modelId="{A31CDE2D-2F04-49FB-A52B-610CBB45E2F1}" type="presParOf" srcId="{01715E57-1B5F-4A63-8D1F-64A32F5EC750}" destId="{AB806DA4-3B49-44CB-8438-0F264B2CFE82}" srcOrd="1" destOrd="0" presId="urn:microsoft.com/office/officeart/2005/8/layout/pyramid2"/>
    <dgm:cxn modelId="{AB980298-C866-41A6-BCC4-E69173AF47A1}" type="presParOf" srcId="{01715E57-1B5F-4A63-8D1F-64A32F5EC750}" destId="{4AE3E91E-717D-4ACC-877C-C664195EF708}" srcOrd="2" destOrd="0" presId="urn:microsoft.com/office/officeart/2005/8/layout/pyramid2"/>
    <dgm:cxn modelId="{3BD0C1C7-932B-48E2-9663-29DC98B2FACE}" type="presParOf" srcId="{01715E57-1B5F-4A63-8D1F-64A32F5EC750}" destId="{3B93E403-998F-454D-945E-3AFA87391760}" srcOrd="3" destOrd="0" presId="urn:microsoft.com/office/officeart/2005/8/layout/pyramid2"/>
    <dgm:cxn modelId="{74897394-8D47-4FED-88E9-39242F050BD8}" type="presParOf" srcId="{01715E57-1B5F-4A63-8D1F-64A32F5EC750}" destId="{BDE2199E-1473-426F-A6A7-CEC986EDBA3A}" srcOrd="4" destOrd="0" presId="urn:microsoft.com/office/officeart/2005/8/layout/pyramid2"/>
    <dgm:cxn modelId="{D7731BEF-A889-4569-834B-0961E114DB2A}" type="presParOf" srcId="{01715E57-1B5F-4A63-8D1F-64A32F5EC750}" destId="{2F034AEA-00B6-4D22-95F1-9198FEEA833C}" srcOrd="5" destOrd="0" presId="urn:microsoft.com/office/officeart/2005/8/layout/pyramid2"/>
    <dgm:cxn modelId="{DF4AC38B-42F3-41B3-8055-047F3C2FFBC3}" type="presParOf" srcId="{01715E57-1B5F-4A63-8D1F-64A32F5EC750}" destId="{ADA2E1D8-3ABE-4687-BCC5-4E41B5382FC5}" srcOrd="6" destOrd="0" presId="urn:microsoft.com/office/officeart/2005/8/layout/pyramid2"/>
    <dgm:cxn modelId="{98A727E9-532D-4B76-9151-313E863401B0}" type="presParOf" srcId="{01715E57-1B5F-4A63-8D1F-64A32F5EC750}" destId="{3222115F-ED5D-4533-91D8-B50D72259EA8}" srcOrd="7" destOrd="0" presId="urn:microsoft.com/office/officeart/2005/8/layout/pyramid2"/>
    <dgm:cxn modelId="{1CAD76C0-6DA9-4AFA-8FBB-D63B13F963FD}" type="presParOf" srcId="{01715E57-1B5F-4A63-8D1F-64A32F5EC750}" destId="{1713BBD1-4BE5-4D83-9072-34D7AB8A4EEC}" srcOrd="8" destOrd="0" presId="urn:microsoft.com/office/officeart/2005/8/layout/pyramid2"/>
    <dgm:cxn modelId="{C651C99D-8A5A-4E89-9796-85E698D785E5}" type="presParOf" srcId="{01715E57-1B5F-4A63-8D1F-64A32F5EC750}" destId="{7624B72D-5F74-4C74-B9AE-67376C482D80}" srcOrd="9" destOrd="0" presId="urn:microsoft.com/office/officeart/2005/8/layout/pyramid2"/>
    <dgm:cxn modelId="{885E2AA9-516C-4AA2-8138-AC40F64A692C}" type="presParOf" srcId="{01715E57-1B5F-4A63-8D1F-64A32F5EC750}" destId="{99D86C54-E8A5-4A41-9691-3EE37FCFEFAC}" srcOrd="10" destOrd="0" presId="urn:microsoft.com/office/officeart/2005/8/layout/pyramid2"/>
    <dgm:cxn modelId="{513B461A-32D3-4113-80A5-9FC80B081AEE}" type="presParOf" srcId="{01715E57-1B5F-4A63-8D1F-64A32F5EC750}" destId="{D3E12A43-8055-4E54-83DD-74491EECAAF5}" srcOrd="11" destOrd="0" presId="urn:microsoft.com/office/officeart/2005/8/layout/pyramid2"/>
    <dgm:cxn modelId="{77A6C050-CD72-4D6A-99CD-89C788D781BF}" type="presParOf" srcId="{01715E57-1B5F-4A63-8D1F-64A32F5EC750}" destId="{DC6F07A4-DA7E-4D16-8D6B-A10D5F649308}" srcOrd="12" destOrd="0" presId="urn:microsoft.com/office/officeart/2005/8/layout/pyramid2"/>
    <dgm:cxn modelId="{8A51EB4B-D111-4FB6-8272-BF52D2597F0E}" type="presParOf" srcId="{01715E57-1B5F-4A63-8D1F-64A32F5EC750}" destId="{54C76289-4FB0-468A-BB16-594EE04A1816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A442F-DBFE-4D07-881B-A1F64A2028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41EF261-3455-4948-871A-60EFACD3B96E}">
      <dgm:prSet phldrT="[Текст]" custT="1"/>
      <dgm:spPr>
        <a:solidFill>
          <a:srgbClr val="DDFAFB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Источники финансирования дефицита бюджета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47458C99-8956-48BD-BACB-9895590AA2C6}" type="parTrans" cxnId="{EC918020-02A3-4A8E-983D-9362B187BC97}">
      <dgm:prSet/>
      <dgm:spPr/>
      <dgm:t>
        <a:bodyPr/>
        <a:lstStyle/>
        <a:p>
          <a:endParaRPr lang="ru-RU"/>
        </a:p>
      </dgm:t>
    </dgm:pt>
    <dgm:pt modelId="{3D785A38-2924-47D1-8395-A8F75AD8B703}" type="sibTrans" cxnId="{EC918020-02A3-4A8E-983D-9362B187BC97}">
      <dgm:prSet/>
      <dgm:spPr/>
      <dgm:t>
        <a:bodyPr/>
        <a:lstStyle/>
        <a:p>
          <a:endParaRPr lang="ru-RU"/>
        </a:p>
      </dgm:t>
    </dgm:pt>
    <dgm:pt modelId="{C7325B33-6C51-42EB-AB9F-44A5356756E4}">
      <dgm:prSet phldrT="[Текст]" custT="1"/>
      <dgm:spPr>
        <a:solidFill>
          <a:srgbClr val="DDFAFB">
            <a:alpha val="70000"/>
          </a:srgbClr>
        </a:solidFill>
        <a:effectLst>
          <a:glow rad="1016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муниципальные займы</a:t>
          </a:r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200" b="1" u="sng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99DCA5EF-D520-42C3-80B6-5A3CC0D73ED4}" type="parTrans" cxnId="{5A7B0158-2482-4DBD-BFA0-08C1F1BBE5DB}">
      <dgm:prSet/>
      <dgm:spPr/>
      <dgm:t>
        <a:bodyPr/>
        <a:lstStyle/>
        <a:p>
          <a:endParaRPr lang="ru-RU"/>
        </a:p>
      </dgm:t>
    </dgm:pt>
    <dgm:pt modelId="{4B4BB33D-D1C3-4BFE-B17F-079C249A1A96}" type="sibTrans" cxnId="{5A7B0158-2482-4DBD-BFA0-08C1F1BBE5DB}">
      <dgm:prSet/>
      <dgm:spPr/>
      <dgm:t>
        <a:bodyPr/>
        <a:lstStyle/>
        <a:p>
          <a:endParaRPr lang="ru-RU"/>
        </a:p>
      </dgm:t>
    </dgm:pt>
    <dgm:pt modelId="{F95C8189-E00D-49F0-85AD-8049368408CA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бюджетные 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бюджетов других уровней бюджетной системы РФ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C95532D5-1E08-43C2-B300-3DCA73A99091}" type="parTrans" cxnId="{54BDBEB6-F6F7-43E1-BE06-A5D03A7B6712}">
      <dgm:prSet/>
      <dgm:spPr/>
      <dgm:t>
        <a:bodyPr/>
        <a:lstStyle/>
        <a:p>
          <a:endParaRPr lang="ru-RU"/>
        </a:p>
      </dgm:t>
    </dgm:pt>
    <dgm:pt modelId="{53822A0F-BB76-40EC-AE6E-CC8B18CAE9BB}" type="sibTrans" cxnId="{54BDBEB6-F6F7-43E1-BE06-A5D03A7B6712}">
      <dgm:prSet/>
      <dgm:spPr/>
      <dgm:t>
        <a:bodyPr/>
        <a:lstStyle/>
        <a:p>
          <a:endParaRPr lang="ru-RU"/>
        </a:p>
      </dgm:t>
    </dgm:pt>
    <dgm:pt modelId="{5B22239E-C452-48CE-8064-FD0A60A3AD66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изменение остатков</a:t>
          </a:r>
          <a:r>
            <a:rPr lang="ru-RU" sz="12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</a:t>
          </a:r>
          <a:r>
            <a:rPr lang="ru-RU" sz="120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средств 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на счетах по учету средств местного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F95F4148-19BF-4590-A242-1F4D1F1E9F8B}" type="parTrans" cxnId="{110AB713-D27A-4AF5-BB81-2770E2363FC0}">
      <dgm:prSet/>
      <dgm:spPr/>
      <dgm:t>
        <a:bodyPr/>
        <a:lstStyle/>
        <a:p>
          <a:endParaRPr lang="ru-RU"/>
        </a:p>
      </dgm:t>
    </dgm:pt>
    <dgm:pt modelId="{80A0BD64-CDA1-470E-BAD4-B053EEC5BE68}" type="sibTrans" cxnId="{110AB713-D27A-4AF5-BB81-2770E2363FC0}">
      <dgm:prSet/>
      <dgm:spPr/>
      <dgm:t>
        <a:bodyPr/>
        <a:lstStyle/>
        <a:p>
          <a:endParaRPr lang="ru-RU"/>
        </a:p>
      </dgm:t>
    </dgm:pt>
    <dgm:pt modelId="{06BB9EAB-23F8-4598-A938-67FC31DFF593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кредитных организаций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698512CA-CC5A-439D-8441-E51B7613B984}" type="parTrans" cxnId="{364E5EE2-D081-411D-B786-0B099C5AE99F}">
      <dgm:prSet/>
      <dgm:spPr/>
      <dgm:t>
        <a:bodyPr/>
        <a:lstStyle/>
        <a:p>
          <a:endParaRPr lang="ru-RU"/>
        </a:p>
      </dgm:t>
    </dgm:pt>
    <dgm:pt modelId="{6C647E87-935D-4FC7-99A9-4E2322C7E4A2}" type="sibTrans" cxnId="{364E5EE2-D081-411D-B786-0B099C5AE99F}">
      <dgm:prSet/>
      <dgm:spPr/>
      <dgm:t>
        <a:bodyPr/>
        <a:lstStyle/>
        <a:p>
          <a:endParaRPr lang="ru-RU"/>
        </a:p>
      </dgm:t>
    </dgm:pt>
    <dgm:pt modelId="{21BFD246-D605-4B5D-AF25-858D0AB7E80F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иные источники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внутреннего финансирования дефицитов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7366C9B0-75E2-40F2-BA5F-9C6DF0E44F55}" type="parTrans" cxnId="{0886C466-A50F-41DC-BF6B-220F6EE792FC}">
      <dgm:prSet/>
      <dgm:spPr/>
      <dgm:t>
        <a:bodyPr/>
        <a:lstStyle/>
        <a:p>
          <a:endParaRPr lang="ru-RU"/>
        </a:p>
      </dgm:t>
    </dgm:pt>
    <dgm:pt modelId="{7D442441-30DF-4ABE-91D8-17C6A439B309}" type="sibTrans" cxnId="{0886C466-A50F-41DC-BF6B-220F6EE792FC}">
      <dgm:prSet/>
      <dgm:spPr/>
      <dgm:t>
        <a:bodyPr/>
        <a:lstStyle/>
        <a:p>
          <a:endParaRPr lang="ru-RU"/>
        </a:p>
      </dgm:t>
    </dgm:pt>
    <dgm:pt modelId="{70006F8B-9844-4645-9E8E-EE478A77DAC3}" type="pres">
      <dgm:prSet presAssocID="{A87A442F-DBFE-4D07-881B-A1F64A202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1E7C7E-7C94-4D34-BA88-2AA73281BF09}" type="pres">
      <dgm:prSet presAssocID="{841EF261-3455-4948-871A-60EFACD3B96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B6F972-ABED-499D-ADB3-03CA314026C3}" type="pres">
      <dgm:prSet presAssocID="{841EF261-3455-4948-871A-60EFACD3B96E}" presName="rootComposite1" presStyleCnt="0"/>
      <dgm:spPr/>
      <dgm:t>
        <a:bodyPr/>
        <a:lstStyle/>
        <a:p>
          <a:endParaRPr lang="ru-RU"/>
        </a:p>
      </dgm:t>
    </dgm:pt>
    <dgm:pt modelId="{02FF6611-C0F3-420E-8CCC-A56BA3DCEC38}" type="pres">
      <dgm:prSet presAssocID="{841EF261-3455-4948-871A-60EFACD3B96E}" presName="rootText1" presStyleLbl="node0" presStyleIdx="0" presStyleCnt="1" custScaleX="425946" custScaleY="98310" custLinFactNeighborX="3930" custLinFactNeighborY="-41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EE409-8968-406D-A7FE-984D85C0C37D}" type="pres">
      <dgm:prSet presAssocID="{841EF261-3455-4948-871A-60EFACD3B9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380B9C-31BC-4669-853F-63E2F53B334E}" type="pres">
      <dgm:prSet presAssocID="{841EF261-3455-4948-871A-60EFACD3B96E}" presName="hierChild2" presStyleCnt="0"/>
      <dgm:spPr/>
      <dgm:t>
        <a:bodyPr/>
        <a:lstStyle/>
        <a:p>
          <a:endParaRPr lang="ru-RU"/>
        </a:p>
      </dgm:t>
    </dgm:pt>
    <dgm:pt modelId="{5CBFC9DD-1BFA-43FA-A7F0-B0184FDBA362}" type="pres">
      <dgm:prSet presAssocID="{99DCA5EF-D520-42C3-80B6-5A3CC0D73ED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9629C5F-55B1-4E2F-B8F9-0A40869748B6}" type="pres">
      <dgm:prSet presAssocID="{C7325B33-6C51-42EB-AB9F-44A5356756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CA6194-EA7C-49DA-A336-AB87282A1DDA}" type="pres">
      <dgm:prSet presAssocID="{C7325B33-6C51-42EB-AB9F-44A5356756E4}" presName="rootComposite" presStyleCnt="0"/>
      <dgm:spPr/>
      <dgm:t>
        <a:bodyPr/>
        <a:lstStyle/>
        <a:p>
          <a:endParaRPr lang="ru-RU"/>
        </a:p>
      </dgm:t>
    </dgm:pt>
    <dgm:pt modelId="{DCCD4B16-F589-49A8-854E-9A61035B9377}" type="pres">
      <dgm:prSet presAssocID="{C7325B33-6C51-42EB-AB9F-44A5356756E4}" presName="rootText" presStyleLbl="node2" presStyleIdx="0" presStyleCnt="5" custScaleX="131114" custScaleY="239888" custLinFactNeighborX="2362" custLinFactNeighborY="-10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49EC4-04C8-4B28-ABDA-EA675C7245D4}" type="pres">
      <dgm:prSet presAssocID="{C7325B33-6C51-42EB-AB9F-44A5356756E4}" presName="rootConnector" presStyleLbl="node2" presStyleIdx="0" presStyleCnt="5"/>
      <dgm:spPr/>
      <dgm:t>
        <a:bodyPr/>
        <a:lstStyle/>
        <a:p>
          <a:endParaRPr lang="ru-RU"/>
        </a:p>
      </dgm:t>
    </dgm:pt>
    <dgm:pt modelId="{DF7C73FC-D0F8-4B63-BA59-BEE72D77FB6D}" type="pres">
      <dgm:prSet presAssocID="{C7325B33-6C51-42EB-AB9F-44A5356756E4}" presName="hierChild4" presStyleCnt="0"/>
      <dgm:spPr/>
      <dgm:t>
        <a:bodyPr/>
        <a:lstStyle/>
        <a:p>
          <a:endParaRPr lang="ru-RU"/>
        </a:p>
      </dgm:t>
    </dgm:pt>
    <dgm:pt modelId="{7968151F-915E-4E47-849C-04EEE189D214}" type="pres">
      <dgm:prSet presAssocID="{C7325B33-6C51-42EB-AB9F-44A5356756E4}" presName="hierChild5" presStyleCnt="0"/>
      <dgm:spPr/>
      <dgm:t>
        <a:bodyPr/>
        <a:lstStyle/>
        <a:p>
          <a:endParaRPr lang="ru-RU"/>
        </a:p>
      </dgm:t>
    </dgm:pt>
    <dgm:pt modelId="{6EF4E044-533F-417A-AA2B-450822FF7438}" type="pres">
      <dgm:prSet presAssocID="{C95532D5-1E08-43C2-B300-3DCA73A9909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F8EF03A-6A29-4F5F-BE3C-DB0FC89DACE7}" type="pres">
      <dgm:prSet presAssocID="{F95C8189-E00D-49F0-85AD-8049368408C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41EA99-E0BB-45DE-A9AF-2A5335840B80}" type="pres">
      <dgm:prSet presAssocID="{F95C8189-E00D-49F0-85AD-8049368408CA}" presName="rootComposite" presStyleCnt="0"/>
      <dgm:spPr/>
      <dgm:t>
        <a:bodyPr/>
        <a:lstStyle/>
        <a:p>
          <a:endParaRPr lang="ru-RU"/>
        </a:p>
      </dgm:t>
    </dgm:pt>
    <dgm:pt modelId="{9C424BDC-F7FD-4A59-B529-C97AFCA5A410}" type="pres">
      <dgm:prSet presAssocID="{F95C8189-E00D-49F0-85AD-8049368408CA}" presName="rootText" presStyleLbl="node2" presStyleIdx="1" presStyleCnt="5" custScaleX="109713" custScaleY="239888" custLinFactNeighborX="-110" custLinFactNeighborY="-9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5CA17-25BD-4826-A218-C5257F97566F}" type="pres">
      <dgm:prSet presAssocID="{F95C8189-E00D-49F0-85AD-8049368408CA}" presName="rootConnector" presStyleLbl="node2" presStyleIdx="1" presStyleCnt="5"/>
      <dgm:spPr/>
      <dgm:t>
        <a:bodyPr/>
        <a:lstStyle/>
        <a:p>
          <a:endParaRPr lang="ru-RU"/>
        </a:p>
      </dgm:t>
    </dgm:pt>
    <dgm:pt modelId="{FC97CC02-FE27-4EEF-8847-7274A66297F6}" type="pres">
      <dgm:prSet presAssocID="{F95C8189-E00D-49F0-85AD-8049368408CA}" presName="hierChild4" presStyleCnt="0"/>
      <dgm:spPr/>
      <dgm:t>
        <a:bodyPr/>
        <a:lstStyle/>
        <a:p>
          <a:endParaRPr lang="ru-RU"/>
        </a:p>
      </dgm:t>
    </dgm:pt>
    <dgm:pt modelId="{C9F0F6CA-7AFB-4AFD-93EF-5AAE23DB2E88}" type="pres">
      <dgm:prSet presAssocID="{F95C8189-E00D-49F0-85AD-8049368408CA}" presName="hierChild5" presStyleCnt="0"/>
      <dgm:spPr/>
      <dgm:t>
        <a:bodyPr/>
        <a:lstStyle/>
        <a:p>
          <a:endParaRPr lang="ru-RU"/>
        </a:p>
      </dgm:t>
    </dgm:pt>
    <dgm:pt modelId="{F8E5F9FE-4B30-4865-94C1-89AB7FA9194E}" type="pres">
      <dgm:prSet presAssocID="{698512CA-CC5A-439D-8441-E51B7613B98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7EAC55C-2DF7-4AFC-9B65-A665F2C50C5B}" type="pres">
      <dgm:prSet presAssocID="{06BB9EAB-23F8-4598-A938-67FC31DFF5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092DF8-FE1B-48F4-AFA3-91A0DD802585}" type="pres">
      <dgm:prSet presAssocID="{06BB9EAB-23F8-4598-A938-67FC31DFF593}" presName="rootComposite" presStyleCnt="0"/>
      <dgm:spPr/>
      <dgm:t>
        <a:bodyPr/>
        <a:lstStyle/>
        <a:p>
          <a:endParaRPr lang="ru-RU"/>
        </a:p>
      </dgm:t>
    </dgm:pt>
    <dgm:pt modelId="{4B2D497D-CF1A-49BF-A821-1D59CA24A351}" type="pres">
      <dgm:prSet presAssocID="{06BB9EAB-23F8-4598-A938-67FC31DFF593}" presName="rootText" presStyleLbl="node2" presStyleIdx="2" presStyleCnt="5" custScaleX="83467" custScaleY="237727" custLinFactNeighborX="-1821" custLinFactNeighborY="-7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B2ADC-BD8F-4191-9BB4-0738C4B9D829}" type="pres">
      <dgm:prSet presAssocID="{06BB9EAB-23F8-4598-A938-67FC31DFF593}" presName="rootConnector" presStyleLbl="node2" presStyleIdx="2" presStyleCnt="5"/>
      <dgm:spPr/>
      <dgm:t>
        <a:bodyPr/>
        <a:lstStyle/>
        <a:p>
          <a:endParaRPr lang="ru-RU"/>
        </a:p>
      </dgm:t>
    </dgm:pt>
    <dgm:pt modelId="{8E762C16-505F-44D7-B31F-7C17227DF8D6}" type="pres">
      <dgm:prSet presAssocID="{06BB9EAB-23F8-4598-A938-67FC31DFF593}" presName="hierChild4" presStyleCnt="0"/>
      <dgm:spPr/>
      <dgm:t>
        <a:bodyPr/>
        <a:lstStyle/>
        <a:p>
          <a:endParaRPr lang="ru-RU"/>
        </a:p>
      </dgm:t>
    </dgm:pt>
    <dgm:pt modelId="{0C3FDCF8-160D-411B-BAA4-6C6933A61DC0}" type="pres">
      <dgm:prSet presAssocID="{06BB9EAB-23F8-4598-A938-67FC31DFF593}" presName="hierChild5" presStyleCnt="0"/>
      <dgm:spPr/>
      <dgm:t>
        <a:bodyPr/>
        <a:lstStyle/>
        <a:p>
          <a:endParaRPr lang="ru-RU"/>
        </a:p>
      </dgm:t>
    </dgm:pt>
    <dgm:pt modelId="{38C41AAF-40C2-4E92-A51B-2DF1470D6DE3}" type="pres">
      <dgm:prSet presAssocID="{F95F4148-19BF-4590-A242-1F4D1F1E9F8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5F66B12-824B-40B0-9D98-AE4793CDAF13}" type="pres">
      <dgm:prSet presAssocID="{5B22239E-C452-48CE-8064-FD0A60A3AD6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D925C5-82C8-474B-8672-1017F48FE468}" type="pres">
      <dgm:prSet presAssocID="{5B22239E-C452-48CE-8064-FD0A60A3AD66}" presName="rootComposite" presStyleCnt="0"/>
      <dgm:spPr/>
      <dgm:t>
        <a:bodyPr/>
        <a:lstStyle/>
        <a:p>
          <a:endParaRPr lang="ru-RU"/>
        </a:p>
      </dgm:t>
    </dgm:pt>
    <dgm:pt modelId="{B32C14C6-CBDD-423A-9CF2-54BC9D0FB1D8}" type="pres">
      <dgm:prSet presAssocID="{5B22239E-C452-48CE-8064-FD0A60A3AD66}" presName="rootText" presStyleLbl="node2" presStyleIdx="3" presStyleCnt="5" custScaleY="237727" custLinFactNeighborX="-3087" custLinFactNeighborY="-8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9882-ED46-4D23-B6CE-BAB1629531F1}" type="pres">
      <dgm:prSet presAssocID="{5B22239E-C452-48CE-8064-FD0A60A3AD66}" presName="rootConnector" presStyleLbl="node2" presStyleIdx="3" presStyleCnt="5"/>
      <dgm:spPr/>
      <dgm:t>
        <a:bodyPr/>
        <a:lstStyle/>
        <a:p>
          <a:endParaRPr lang="ru-RU"/>
        </a:p>
      </dgm:t>
    </dgm:pt>
    <dgm:pt modelId="{4BDD9857-2173-462A-BFDF-86ADEA165865}" type="pres">
      <dgm:prSet presAssocID="{5B22239E-C452-48CE-8064-FD0A60A3AD66}" presName="hierChild4" presStyleCnt="0"/>
      <dgm:spPr/>
      <dgm:t>
        <a:bodyPr/>
        <a:lstStyle/>
        <a:p>
          <a:endParaRPr lang="ru-RU"/>
        </a:p>
      </dgm:t>
    </dgm:pt>
    <dgm:pt modelId="{5468CF11-3865-4869-B9C2-C41F7EA53452}" type="pres">
      <dgm:prSet presAssocID="{5B22239E-C452-48CE-8064-FD0A60A3AD66}" presName="hierChild5" presStyleCnt="0"/>
      <dgm:spPr/>
      <dgm:t>
        <a:bodyPr/>
        <a:lstStyle/>
        <a:p>
          <a:endParaRPr lang="ru-RU"/>
        </a:p>
      </dgm:t>
    </dgm:pt>
    <dgm:pt modelId="{8A27DAD4-4946-46B8-AFCA-40845E25493A}" type="pres">
      <dgm:prSet presAssocID="{7366C9B0-75E2-40F2-BA5F-9C6DF0E44F5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AA4F9B11-F28E-428B-952B-A051EE9CF246}" type="pres">
      <dgm:prSet presAssocID="{21BFD246-D605-4B5D-AF25-858D0AB7E80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E7D10AF-058E-4053-9F75-433EBCA4EB36}" type="pres">
      <dgm:prSet presAssocID="{21BFD246-D605-4B5D-AF25-858D0AB7E80F}" presName="rootComposite" presStyleCnt="0"/>
      <dgm:spPr/>
      <dgm:t>
        <a:bodyPr/>
        <a:lstStyle/>
        <a:p>
          <a:endParaRPr lang="ru-RU"/>
        </a:p>
      </dgm:t>
    </dgm:pt>
    <dgm:pt modelId="{B106B6AC-D6B8-4BC9-B10C-7BC40B7F3ABC}" type="pres">
      <dgm:prSet presAssocID="{21BFD246-D605-4B5D-AF25-858D0AB7E80F}" presName="rootText" presStyleLbl="node2" presStyleIdx="4" presStyleCnt="5" custScaleY="230424" custLinFactNeighborX="-5405" custLinFactNeighborY="-6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CD35F-17FC-48D4-991F-AA01F1424B21}" type="pres">
      <dgm:prSet presAssocID="{21BFD246-D605-4B5D-AF25-858D0AB7E80F}" presName="rootConnector" presStyleLbl="node2" presStyleIdx="4" presStyleCnt="5"/>
      <dgm:spPr/>
      <dgm:t>
        <a:bodyPr/>
        <a:lstStyle/>
        <a:p>
          <a:endParaRPr lang="ru-RU"/>
        </a:p>
      </dgm:t>
    </dgm:pt>
    <dgm:pt modelId="{56272FA4-6356-41D0-9518-FA61F01D1317}" type="pres">
      <dgm:prSet presAssocID="{21BFD246-D605-4B5D-AF25-858D0AB7E80F}" presName="hierChild4" presStyleCnt="0"/>
      <dgm:spPr/>
      <dgm:t>
        <a:bodyPr/>
        <a:lstStyle/>
        <a:p>
          <a:endParaRPr lang="ru-RU"/>
        </a:p>
      </dgm:t>
    </dgm:pt>
    <dgm:pt modelId="{97FD7029-9C92-405D-95DA-67EBF18FD66F}" type="pres">
      <dgm:prSet presAssocID="{21BFD246-D605-4B5D-AF25-858D0AB7E80F}" presName="hierChild5" presStyleCnt="0"/>
      <dgm:spPr/>
      <dgm:t>
        <a:bodyPr/>
        <a:lstStyle/>
        <a:p>
          <a:endParaRPr lang="ru-RU"/>
        </a:p>
      </dgm:t>
    </dgm:pt>
    <dgm:pt modelId="{67E00A28-092F-4897-AD56-C57B102BE7D0}" type="pres">
      <dgm:prSet presAssocID="{841EF261-3455-4948-871A-60EFACD3B96E}" presName="hierChild3" presStyleCnt="0"/>
      <dgm:spPr/>
      <dgm:t>
        <a:bodyPr/>
        <a:lstStyle/>
        <a:p>
          <a:endParaRPr lang="ru-RU"/>
        </a:p>
      </dgm:t>
    </dgm:pt>
  </dgm:ptLst>
  <dgm:cxnLst>
    <dgm:cxn modelId="{D64670F8-1F18-45CD-BBF4-4B51284AD6F1}" type="presOf" srcId="{C95532D5-1E08-43C2-B300-3DCA73A99091}" destId="{6EF4E044-533F-417A-AA2B-450822FF7438}" srcOrd="0" destOrd="0" presId="urn:microsoft.com/office/officeart/2005/8/layout/orgChart1"/>
    <dgm:cxn modelId="{0AEB25A4-AE22-4328-953A-762AC492639B}" type="presOf" srcId="{99DCA5EF-D520-42C3-80B6-5A3CC0D73ED4}" destId="{5CBFC9DD-1BFA-43FA-A7F0-B0184FDBA362}" srcOrd="0" destOrd="0" presId="urn:microsoft.com/office/officeart/2005/8/layout/orgChart1"/>
    <dgm:cxn modelId="{FEF83386-3367-4D42-8618-9C33112333DA}" type="presOf" srcId="{7366C9B0-75E2-40F2-BA5F-9C6DF0E44F55}" destId="{8A27DAD4-4946-46B8-AFCA-40845E25493A}" srcOrd="0" destOrd="0" presId="urn:microsoft.com/office/officeart/2005/8/layout/orgChart1"/>
    <dgm:cxn modelId="{4C1395A4-667B-422B-AD82-727D87AA9BA0}" type="presOf" srcId="{A87A442F-DBFE-4D07-881B-A1F64A2028BA}" destId="{70006F8B-9844-4645-9E8E-EE478A77DAC3}" srcOrd="0" destOrd="0" presId="urn:microsoft.com/office/officeart/2005/8/layout/orgChart1"/>
    <dgm:cxn modelId="{A7BFDCFB-29FB-4726-9D4E-9E775A30E645}" type="presOf" srcId="{C7325B33-6C51-42EB-AB9F-44A5356756E4}" destId="{DCCD4B16-F589-49A8-854E-9A61035B9377}" srcOrd="0" destOrd="0" presId="urn:microsoft.com/office/officeart/2005/8/layout/orgChart1"/>
    <dgm:cxn modelId="{65BC44DA-B172-45FE-81E9-6728D39DD37F}" type="presOf" srcId="{5B22239E-C452-48CE-8064-FD0A60A3AD66}" destId="{426C9882-ED46-4D23-B6CE-BAB1629531F1}" srcOrd="1" destOrd="0" presId="urn:microsoft.com/office/officeart/2005/8/layout/orgChart1"/>
    <dgm:cxn modelId="{364E5EE2-D081-411D-B786-0B099C5AE99F}" srcId="{841EF261-3455-4948-871A-60EFACD3B96E}" destId="{06BB9EAB-23F8-4598-A938-67FC31DFF593}" srcOrd="2" destOrd="0" parTransId="{698512CA-CC5A-439D-8441-E51B7613B984}" sibTransId="{6C647E87-935D-4FC7-99A9-4E2322C7E4A2}"/>
    <dgm:cxn modelId="{CB2B8F21-3436-418B-B2FD-43AB019F9AAD}" type="presOf" srcId="{F95C8189-E00D-49F0-85AD-8049368408CA}" destId="{5AA5CA17-25BD-4826-A218-C5257F97566F}" srcOrd="1" destOrd="0" presId="urn:microsoft.com/office/officeart/2005/8/layout/orgChart1"/>
    <dgm:cxn modelId="{0886C466-A50F-41DC-BF6B-220F6EE792FC}" srcId="{841EF261-3455-4948-871A-60EFACD3B96E}" destId="{21BFD246-D605-4B5D-AF25-858D0AB7E80F}" srcOrd="4" destOrd="0" parTransId="{7366C9B0-75E2-40F2-BA5F-9C6DF0E44F55}" sibTransId="{7D442441-30DF-4ABE-91D8-17C6A439B309}"/>
    <dgm:cxn modelId="{1409017F-F754-4394-BF3F-D07BB4A1A9B9}" type="presOf" srcId="{5B22239E-C452-48CE-8064-FD0A60A3AD66}" destId="{B32C14C6-CBDD-423A-9CF2-54BC9D0FB1D8}" srcOrd="0" destOrd="0" presId="urn:microsoft.com/office/officeart/2005/8/layout/orgChart1"/>
    <dgm:cxn modelId="{5A7B0158-2482-4DBD-BFA0-08C1F1BBE5DB}" srcId="{841EF261-3455-4948-871A-60EFACD3B96E}" destId="{C7325B33-6C51-42EB-AB9F-44A5356756E4}" srcOrd="0" destOrd="0" parTransId="{99DCA5EF-D520-42C3-80B6-5A3CC0D73ED4}" sibTransId="{4B4BB33D-D1C3-4BFE-B17F-079C249A1A96}"/>
    <dgm:cxn modelId="{5D166EEC-3019-4C48-8320-B49B3E2CEBDF}" type="presOf" srcId="{841EF261-3455-4948-871A-60EFACD3B96E}" destId="{A35EE409-8968-406D-A7FE-984D85C0C37D}" srcOrd="1" destOrd="0" presId="urn:microsoft.com/office/officeart/2005/8/layout/orgChart1"/>
    <dgm:cxn modelId="{CBA26E3A-23A9-4EB0-B3B0-21BA124C2064}" type="presOf" srcId="{C7325B33-6C51-42EB-AB9F-44A5356756E4}" destId="{45B49EC4-04C8-4B28-ABDA-EA675C7245D4}" srcOrd="1" destOrd="0" presId="urn:microsoft.com/office/officeart/2005/8/layout/orgChart1"/>
    <dgm:cxn modelId="{A7AD8F68-64B3-4C95-89CA-094A433B48E5}" type="presOf" srcId="{06BB9EAB-23F8-4598-A938-67FC31DFF593}" destId="{B47B2ADC-BD8F-4191-9BB4-0738C4B9D829}" srcOrd="1" destOrd="0" presId="urn:microsoft.com/office/officeart/2005/8/layout/orgChart1"/>
    <dgm:cxn modelId="{AAF51424-DA0F-4F2E-A5C3-12983F2CC1C1}" type="presOf" srcId="{21BFD246-D605-4B5D-AF25-858D0AB7E80F}" destId="{F1DCD35F-17FC-48D4-991F-AA01F1424B21}" srcOrd="1" destOrd="0" presId="urn:microsoft.com/office/officeart/2005/8/layout/orgChart1"/>
    <dgm:cxn modelId="{8959891F-64AD-49D5-8C82-E8D2AC5BDA66}" type="presOf" srcId="{21BFD246-D605-4B5D-AF25-858D0AB7E80F}" destId="{B106B6AC-D6B8-4BC9-B10C-7BC40B7F3ABC}" srcOrd="0" destOrd="0" presId="urn:microsoft.com/office/officeart/2005/8/layout/orgChart1"/>
    <dgm:cxn modelId="{54BDBEB6-F6F7-43E1-BE06-A5D03A7B6712}" srcId="{841EF261-3455-4948-871A-60EFACD3B96E}" destId="{F95C8189-E00D-49F0-85AD-8049368408CA}" srcOrd="1" destOrd="0" parTransId="{C95532D5-1E08-43C2-B300-3DCA73A99091}" sibTransId="{53822A0F-BB76-40EC-AE6E-CC8B18CAE9BB}"/>
    <dgm:cxn modelId="{4D27DEE1-AB71-4396-B1C2-1C54436B4515}" type="presOf" srcId="{F95C8189-E00D-49F0-85AD-8049368408CA}" destId="{9C424BDC-F7FD-4A59-B529-C97AFCA5A410}" srcOrd="0" destOrd="0" presId="urn:microsoft.com/office/officeart/2005/8/layout/orgChart1"/>
    <dgm:cxn modelId="{0FD79A4C-DB19-4714-8096-5D80677B5D29}" type="presOf" srcId="{698512CA-CC5A-439D-8441-E51B7613B984}" destId="{F8E5F9FE-4B30-4865-94C1-89AB7FA9194E}" srcOrd="0" destOrd="0" presId="urn:microsoft.com/office/officeart/2005/8/layout/orgChart1"/>
    <dgm:cxn modelId="{A1B2DA2D-C0A9-4CF5-A738-D205F5DFB199}" type="presOf" srcId="{F95F4148-19BF-4590-A242-1F4D1F1E9F8B}" destId="{38C41AAF-40C2-4E92-A51B-2DF1470D6DE3}" srcOrd="0" destOrd="0" presId="urn:microsoft.com/office/officeart/2005/8/layout/orgChart1"/>
    <dgm:cxn modelId="{5B4B4677-FFA2-4E81-8287-84BFD04441C7}" type="presOf" srcId="{06BB9EAB-23F8-4598-A938-67FC31DFF593}" destId="{4B2D497D-CF1A-49BF-A821-1D59CA24A351}" srcOrd="0" destOrd="0" presId="urn:microsoft.com/office/officeart/2005/8/layout/orgChart1"/>
    <dgm:cxn modelId="{110AB713-D27A-4AF5-BB81-2770E2363FC0}" srcId="{841EF261-3455-4948-871A-60EFACD3B96E}" destId="{5B22239E-C452-48CE-8064-FD0A60A3AD66}" srcOrd="3" destOrd="0" parTransId="{F95F4148-19BF-4590-A242-1F4D1F1E9F8B}" sibTransId="{80A0BD64-CDA1-470E-BAD4-B053EEC5BE68}"/>
    <dgm:cxn modelId="{86DE92F8-5F40-4B8F-972C-4FC2F39D3CEA}" type="presOf" srcId="{841EF261-3455-4948-871A-60EFACD3B96E}" destId="{02FF6611-C0F3-420E-8CCC-A56BA3DCEC38}" srcOrd="0" destOrd="0" presId="urn:microsoft.com/office/officeart/2005/8/layout/orgChart1"/>
    <dgm:cxn modelId="{EC918020-02A3-4A8E-983D-9362B187BC97}" srcId="{A87A442F-DBFE-4D07-881B-A1F64A2028BA}" destId="{841EF261-3455-4948-871A-60EFACD3B96E}" srcOrd="0" destOrd="0" parTransId="{47458C99-8956-48BD-BACB-9895590AA2C6}" sibTransId="{3D785A38-2924-47D1-8395-A8F75AD8B703}"/>
    <dgm:cxn modelId="{1B5F31DF-D438-4BB6-8766-DE439B853FEE}" type="presParOf" srcId="{70006F8B-9844-4645-9E8E-EE478A77DAC3}" destId="{E51E7C7E-7C94-4D34-BA88-2AA73281BF09}" srcOrd="0" destOrd="0" presId="urn:microsoft.com/office/officeart/2005/8/layout/orgChart1"/>
    <dgm:cxn modelId="{3D55C282-8960-40B2-A8AA-2D6E97AC84E0}" type="presParOf" srcId="{E51E7C7E-7C94-4D34-BA88-2AA73281BF09}" destId="{15B6F972-ABED-499D-ADB3-03CA314026C3}" srcOrd="0" destOrd="0" presId="urn:microsoft.com/office/officeart/2005/8/layout/orgChart1"/>
    <dgm:cxn modelId="{21EEB3AD-1E3A-4337-8B55-35BAD6C5C96C}" type="presParOf" srcId="{15B6F972-ABED-499D-ADB3-03CA314026C3}" destId="{02FF6611-C0F3-420E-8CCC-A56BA3DCEC38}" srcOrd="0" destOrd="0" presId="urn:microsoft.com/office/officeart/2005/8/layout/orgChart1"/>
    <dgm:cxn modelId="{56DAA53C-CDE7-40A3-8F57-AD4DC5CE700B}" type="presParOf" srcId="{15B6F972-ABED-499D-ADB3-03CA314026C3}" destId="{A35EE409-8968-406D-A7FE-984D85C0C37D}" srcOrd="1" destOrd="0" presId="urn:microsoft.com/office/officeart/2005/8/layout/orgChart1"/>
    <dgm:cxn modelId="{1E54DD14-28C7-4246-B5AD-242D2F8ECC1C}" type="presParOf" srcId="{E51E7C7E-7C94-4D34-BA88-2AA73281BF09}" destId="{65380B9C-31BC-4669-853F-63E2F53B334E}" srcOrd="1" destOrd="0" presId="urn:microsoft.com/office/officeart/2005/8/layout/orgChart1"/>
    <dgm:cxn modelId="{BCB52A51-2990-460A-B67A-399C18D271A8}" type="presParOf" srcId="{65380B9C-31BC-4669-853F-63E2F53B334E}" destId="{5CBFC9DD-1BFA-43FA-A7F0-B0184FDBA362}" srcOrd="0" destOrd="0" presId="urn:microsoft.com/office/officeart/2005/8/layout/orgChart1"/>
    <dgm:cxn modelId="{C4191906-80C5-4FA4-9BDD-71E1FF64951F}" type="presParOf" srcId="{65380B9C-31BC-4669-853F-63E2F53B334E}" destId="{79629C5F-55B1-4E2F-B8F9-0A40869748B6}" srcOrd="1" destOrd="0" presId="urn:microsoft.com/office/officeart/2005/8/layout/orgChart1"/>
    <dgm:cxn modelId="{DF567EE3-72C5-4D96-BD8D-97859257D717}" type="presParOf" srcId="{79629C5F-55B1-4E2F-B8F9-0A40869748B6}" destId="{13CA6194-EA7C-49DA-A336-AB87282A1DDA}" srcOrd="0" destOrd="0" presId="urn:microsoft.com/office/officeart/2005/8/layout/orgChart1"/>
    <dgm:cxn modelId="{79D0768B-8968-4E90-9EEC-4AD04636DC51}" type="presParOf" srcId="{13CA6194-EA7C-49DA-A336-AB87282A1DDA}" destId="{DCCD4B16-F589-49A8-854E-9A61035B9377}" srcOrd="0" destOrd="0" presId="urn:microsoft.com/office/officeart/2005/8/layout/orgChart1"/>
    <dgm:cxn modelId="{B292AE32-A4FE-4338-A72A-9AA6370BE429}" type="presParOf" srcId="{13CA6194-EA7C-49DA-A336-AB87282A1DDA}" destId="{45B49EC4-04C8-4B28-ABDA-EA675C7245D4}" srcOrd="1" destOrd="0" presId="urn:microsoft.com/office/officeart/2005/8/layout/orgChart1"/>
    <dgm:cxn modelId="{976EF377-A106-45A0-961E-5EDD5F25F2CF}" type="presParOf" srcId="{79629C5F-55B1-4E2F-B8F9-0A40869748B6}" destId="{DF7C73FC-D0F8-4B63-BA59-BEE72D77FB6D}" srcOrd="1" destOrd="0" presId="urn:microsoft.com/office/officeart/2005/8/layout/orgChart1"/>
    <dgm:cxn modelId="{78C3CCCE-1BB3-40E9-9365-F93ACC3DF8A6}" type="presParOf" srcId="{79629C5F-55B1-4E2F-B8F9-0A40869748B6}" destId="{7968151F-915E-4E47-849C-04EEE189D214}" srcOrd="2" destOrd="0" presId="urn:microsoft.com/office/officeart/2005/8/layout/orgChart1"/>
    <dgm:cxn modelId="{100B25FE-4350-4FFD-8C3D-F290D3E0FB7D}" type="presParOf" srcId="{65380B9C-31BC-4669-853F-63E2F53B334E}" destId="{6EF4E044-533F-417A-AA2B-450822FF7438}" srcOrd="2" destOrd="0" presId="urn:microsoft.com/office/officeart/2005/8/layout/orgChart1"/>
    <dgm:cxn modelId="{8647B7ED-7197-4263-B151-A1AD0B6957FE}" type="presParOf" srcId="{65380B9C-31BC-4669-853F-63E2F53B334E}" destId="{6F8EF03A-6A29-4F5F-BE3C-DB0FC89DACE7}" srcOrd="3" destOrd="0" presId="urn:microsoft.com/office/officeart/2005/8/layout/orgChart1"/>
    <dgm:cxn modelId="{FBD77B0F-B8D4-4DEF-9580-F3EE2D4AD77E}" type="presParOf" srcId="{6F8EF03A-6A29-4F5F-BE3C-DB0FC89DACE7}" destId="{A341EA99-E0BB-45DE-A9AF-2A5335840B80}" srcOrd="0" destOrd="0" presId="urn:microsoft.com/office/officeart/2005/8/layout/orgChart1"/>
    <dgm:cxn modelId="{F565B19E-4A56-4094-B5A3-11CC55E67A33}" type="presParOf" srcId="{A341EA99-E0BB-45DE-A9AF-2A5335840B80}" destId="{9C424BDC-F7FD-4A59-B529-C97AFCA5A410}" srcOrd="0" destOrd="0" presId="urn:microsoft.com/office/officeart/2005/8/layout/orgChart1"/>
    <dgm:cxn modelId="{A42EB806-DD47-4239-B382-F006A45E1E0C}" type="presParOf" srcId="{A341EA99-E0BB-45DE-A9AF-2A5335840B80}" destId="{5AA5CA17-25BD-4826-A218-C5257F97566F}" srcOrd="1" destOrd="0" presId="urn:microsoft.com/office/officeart/2005/8/layout/orgChart1"/>
    <dgm:cxn modelId="{690BF5B6-C884-4260-B60F-426D964BC048}" type="presParOf" srcId="{6F8EF03A-6A29-4F5F-BE3C-DB0FC89DACE7}" destId="{FC97CC02-FE27-4EEF-8847-7274A66297F6}" srcOrd="1" destOrd="0" presId="urn:microsoft.com/office/officeart/2005/8/layout/orgChart1"/>
    <dgm:cxn modelId="{359E27D7-6C8D-468F-821A-9C4A4B6B339E}" type="presParOf" srcId="{6F8EF03A-6A29-4F5F-BE3C-DB0FC89DACE7}" destId="{C9F0F6CA-7AFB-4AFD-93EF-5AAE23DB2E88}" srcOrd="2" destOrd="0" presId="urn:microsoft.com/office/officeart/2005/8/layout/orgChart1"/>
    <dgm:cxn modelId="{544EA9EC-5BCC-4781-A033-E15F4D9D109F}" type="presParOf" srcId="{65380B9C-31BC-4669-853F-63E2F53B334E}" destId="{F8E5F9FE-4B30-4865-94C1-89AB7FA9194E}" srcOrd="4" destOrd="0" presId="urn:microsoft.com/office/officeart/2005/8/layout/orgChart1"/>
    <dgm:cxn modelId="{33F8F826-8A7C-415C-9D1E-39731162B644}" type="presParOf" srcId="{65380B9C-31BC-4669-853F-63E2F53B334E}" destId="{87EAC55C-2DF7-4AFC-9B65-A665F2C50C5B}" srcOrd="5" destOrd="0" presId="urn:microsoft.com/office/officeart/2005/8/layout/orgChart1"/>
    <dgm:cxn modelId="{7B147005-A0FE-4F9D-909F-3CEDE63AEBD0}" type="presParOf" srcId="{87EAC55C-2DF7-4AFC-9B65-A665F2C50C5B}" destId="{98092DF8-FE1B-48F4-AFA3-91A0DD802585}" srcOrd="0" destOrd="0" presId="urn:microsoft.com/office/officeart/2005/8/layout/orgChart1"/>
    <dgm:cxn modelId="{DEDA2576-95F1-4690-B883-93F337B1BED8}" type="presParOf" srcId="{98092DF8-FE1B-48F4-AFA3-91A0DD802585}" destId="{4B2D497D-CF1A-49BF-A821-1D59CA24A351}" srcOrd="0" destOrd="0" presId="urn:microsoft.com/office/officeart/2005/8/layout/orgChart1"/>
    <dgm:cxn modelId="{BE329DDF-749C-45EE-97DC-045A6BDE8B21}" type="presParOf" srcId="{98092DF8-FE1B-48F4-AFA3-91A0DD802585}" destId="{B47B2ADC-BD8F-4191-9BB4-0738C4B9D829}" srcOrd="1" destOrd="0" presId="urn:microsoft.com/office/officeart/2005/8/layout/orgChart1"/>
    <dgm:cxn modelId="{07951748-40C1-45F9-B9D9-B725BBC8AF93}" type="presParOf" srcId="{87EAC55C-2DF7-4AFC-9B65-A665F2C50C5B}" destId="{8E762C16-505F-44D7-B31F-7C17227DF8D6}" srcOrd="1" destOrd="0" presId="urn:microsoft.com/office/officeart/2005/8/layout/orgChart1"/>
    <dgm:cxn modelId="{B5691F1B-7D86-465A-9C9B-E8246CE6EDA7}" type="presParOf" srcId="{87EAC55C-2DF7-4AFC-9B65-A665F2C50C5B}" destId="{0C3FDCF8-160D-411B-BAA4-6C6933A61DC0}" srcOrd="2" destOrd="0" presId="urn:microsoft.com/office/officeart/2005/8/layout/orgChart1"/>
    <dgm:cxn modelId="{06F5FC73-F1DE-49D5-8FC9-4328F73B8571}" type="presParOf" srcId="{65380B9C-31BC-4669-853F-63E2F53B334E}" destId="{38C41AAF-40C2-4E92-A51B-2DF1470D6DE3}" srcOrd="6" destOrd="0" presId="urn:microsoft.com/office/officeart/2005/8/layout/orgChart1"/>
    <dgm:cxn modelId="{BBC6E970-C573-4321-99A5-7126D648D1B3}" type="presParOf" srcId="{65380B9C-31BC-4669-853F-63E2F53B334E}" destId="{65F66B12-824B-40B0-9D98-AE4793CDAF13}" srcOrd="7" destOrd="0" presId="urn:microsoft.com/office/officeart/2005/8/layout/orgChart1"/>
    <dgm:cxn modelId="{F402C6F2-479C-4121-85D9-92A9E9CDD882}" type="presParOf" srcId="{65F66B12-824B-40B0-9D98-AE4793CDAF13}" destId="{18D925C5-82C8-474B-8672-1017F48FE468}" srcOrd="0" destOrd="0" presId="urn:microsoft.com/office/officeart/2005/8/layout/orgChart1"/>
    <dgm:cxn modelId="{62178E9D-A861-488C-89E8-D380CF9F8E6B}" type="presParOf" srcId="{18D925C5-82C8-474B-8672-1017F48FE468}" destId="{B32C14C6-CBDD-423A-9CF2-54BC9D0FB1D8}" srcOrd="0" destOrd="0" presId="urn:microsoft.com/office/officeart/2005/8/layout/orgChart1"/>
    <dgm:cxn modelId="{14279C4D-CC85-4D5E-A4AB-847E14C64BC6}" type="presParOf" srcId="{18D925C5-82C8-474B-8672-1017F48FE468}" destId="{426C9882-ED46-4D23-B6CE-BAB1629531F1}" srcOrd="1" destOrd="0" presId="urn:microsoft.com/office/officeart/2005/8/layout/orgChart1"/>
    <dgm:cxn modelId="{73327ED9-8002-498C-83F1-0C41A3E69DD1}" type="presParOf" srcId="{65F66B12-824B-40B0-9D98-AE4793CDAF13}" destId="{4BDD9857-2173-462A-BFDF-86ADEA165865}" srcOrd="1" destOrd="0" presId="urn:microsoft.com/office/officeart/2005/8/layout/orgChart1"/>
    <dgm:cxn modelId="{4607F725-F301-4045-ABC3-79B7A0725916}" type="presParOf" srcId="{65F66B12-824B-40B0-9D98-AE4793CDAF13}" destId="{5468CF11-3865-4869-B9C2-C41F7EA53452}" srcOrd="2" destOrd="0" presId="urn:microsoft.com/office/officeart/2005/8/layout/orgChart1"/>
    <dgm:cxn modelId="{1BDF50E1-45E4-44E7-AC94-85EE4F5E26F5}" type="presParOf" srcId="{65380B9C-31BC-4669-853F-63E2F53B334E}" destId="{8A27DAD4-4946-46B8-AFCA-40845E25493A}" srcOrd="8" destOrd="0" presId="urn:microsoft.com/office/officeart/2005/8/layout/orgChart1"/>
    <dgm:cxn modelId="{DF85CDB0-428F-483D-9833-1B393521F55D}" type="presParOf" srcId="{65380B9C-31BC-4669-853F-63E2F53B334E}" destId="{AA4F9B11-F28E-428B-952B-A051EE9CF246}" srcOrd="9" destOrd="0" presId="urn:microsoft.com/office/officeart/2005/8/layout/orgChart1"/>
    <dgm:cxn modelId="{515CF172-CBBF-4A5A-B8CD-02BB021CF7CA}" type="presParOf" srcId="{AA4F9B11-F28E-428B-952B-A051EE9CF246}" destId="{8E7D10AF-058E-4053-9F75-433EBCA4EB36}" srcOrd="0" destOrd="0" presId="urn:microsoft.com/office/officeart/2005/8/layout/orgChart1"/>
    <dgm:cxn modelId="{784CC200-5790-4C00-BC75-D4A2EA0F32B9}" type="presParOf" srcId="{8E7D10AF-058E-4053-9F75-433EBCA4EB36}" destId="{B106B6AC-D6B8-4BC9-B10C-7BC40B7F3ABC}" srcOrd="0" destOrd="0" presId="urn:microsoft.com/office/officeart/2005/8/layout/orgChart1"/>
    <dgm:cxn modelId="{81A74288-7034-4C1E-B8C4-1C8807F3FFB3}" type="presParOf" srcId="{8E7D10AF-058E-4053-9F75-433EBCA4EB36}" destId="{F1DCD35F-17FC-48D4-991F-AA01F1424B21}" srcOrd="1" destOrd="0" presId="urn:microsoft.com/office/officeart/2005/8/layout/orgChart1"/>
    <dgm:cxn modelId="{E276E097-14E4-4F68-B7F2-5D97456EA26A}" type="presParOf" srcId="{AA4F9B11-F28E-428B-952B-A051EE9CF246}" destId="{56272FA4-6356-41D0-9518-FA61F01D1317}" srcOrd="1" destOrd="0" presId="urn:microsoft.com/office/officeart/2005/8/layout/orgChart1"/>
    <dgm:cxn modelId="{213F1BE7-D096-43CF-84C2-842105376D07}" type="presParOf" srcId="{AA4F9B11-F28E-428B-952B-A051EE9CF246}" destId="{97FD7029-9C92-405D-95DA-67EBF18FD66F}" srcOrd="2" destOrd="0" presId="urn:microsoft.com/office/officeart/2005/8/layout/orgChart1"/>
    <dgm:cxn modelId="{C1C4F21E-FCE8-4CD2-889B-08BEF1B85329}" type="presParOf" srcId="{E51E7C7E-7C94-4D34-BA88-2AA73281BF09}" destId="{67E00A28-092F-4897-AD56-C57B102BE7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0.10526</cdr:x>
      <cdr:y>0</cdr:y>
    </cdr:from>
    <cdr:to>
      <cdr:x>0.94736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-1268760"/>
          <a:ext cx="3456363" cy="349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50" b="1" dirty="0" smtClean="0">
              <a:solidFill>
                <a:schemeClr val="tx2"/>
              </a:solidFill>
            </a:rPr>
            <a:t>Налог на имущество физических лиц</a:t>
          </a:r>
          <a:endParaRPr lang="ru-RU" sz="1550" b="1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0.85833</cdr:x>
      <cdr:y>0.45122</cdr:y>
    </cdr:from>
    <cdr:to>
      <cdr:x>0.89166</cdr:x>
      <cdr:y>0.67073</cdr:y>
    </cdr:to>
    <cdr:sp macro="" textlink="">
      <cdr:nvSpPr>
        <cdr:cNvPr id="20" name="Правая фигурная скобка 19"/>
        <cdr:cNvSpPr/>
      </cdr:nvSpPr>
      <cdr:spPr>
        <a:xfrm xmlns:a="http://schemas.openxmlformats.org/drawingml/2006/main">
          <a:off x="7416838" y="2664296"/>
          <a:ext cx="288003" cy="1296131"/>
        </a:xfrm>
        <a:prstGeom xmlns:a="http://schemas.openxmlformats.org/drawingml/2006/main" prst="rightBrac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0.85833</cdr:x>
      <cdr:y>0.69512</cdr:y>
    </cdr:from>
    <cdr:to>
      <cdr:x>0.89166</cdr:x>
      <cdr:y>0.90244</cdr:y>
    </cdr:to>
    <cdr:sp macro="" textlink="">
      <cdr:nvSpPr>
        <cdr:cNvPr id="21" name="Правая фигурная скобка 20"/>
        <cdr:cNvSpPr/>
      </cdr:nvSpPr>
      <cdr:spPr>
        <a:xfrm xmlns:a="http://schemas.openxmlformats.org/drawingml/2006/main">
          <a:off x="7416838" y="4104456"/>
          <a:ext cx="288003" cy="1224154"/>
        </a:xfrm>
        <a:prstGeom xmlns:a="http://schemas.openxmlformats.org/drawingml/2006/main" prst="rightBrac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0.85833</cdr:x>
      <cdr:y>0.19735</cdr:y>
    </cdr:from>
    <cdr:to>
      <cdr:x>0.88333</cdr:x>
      <cdr:y>0.40466</cdr:y>
    </cdr:to>
    <cdr:sp macro="" textlink="">
      <cdr:nvSpPr>
        <cdr:cNvPr id="22" name="Правая фигурная скобка 21"/>
        <cdr:cNvSpPr/>
      </cdr:nvSpPr>
      <cdr:spPr>
        <a:xfrm xmlns:a="http://schemas.openxmlformats.org/drawingml/2006/main">
          <a:off x="7416824" y="1165307"/>
          <a:ext cx="216024" cy="1224095"/>
        </a:xfrm>
        <a:prstGeom xmlns:a="http://schemas.openxmlformats.org/drawingml/2006/main" prst="rightBrac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0.88333</cdr:x>
      <cdr:y>0.52439</cdr:y>
    </cdr:from>
    <cdr:to>
      <cdr:x>1</cdr:x>
      <cdr:y>0.59756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7632848" y="3096344"/>
          <a:ext cx="1008112" cy="4320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Cambria" panose="02040503050406030204" pitchFamily="18" charset="0"/>
            </a:rPr>
            <a:t>2015 год</a:t>
          </a:r>
          <a:endParaRPr lang="ru-RU" sz="1400" b="1" dirty="0">
            <a:solidFill>
              <a:schemeClr val="tx1"/>
            </a:solidFill>
            <a:latin typeface="Cambria" panose="02040503050406030204" pitchFamily="18" charset="0"/>
          </a:endParaRPr>
        </a:p>
      </cdr:txBody>
    </cdr:sp>
  </cdr:relSizeAnchor>
  <cdr:relSizeAnchor xmlns:cdr="http://schemas.openxmlformats.org/drawingml/2006/chartDrawing">
    <cdr:from>
      <cdr:x>0.88333</cdr:x>
      <cdr:y>0.7561</cdr:y>
    </cdr:from>
    <cdr:to>
      <cdr:x>1</cdr:x>
      <cdr:y>0.82927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7632848" y="4464496"/>
          <a:ext cx="1008112" cy="4320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Cambria" panose="02040503050406030204" pitchFamily="18" charset="0"/>
            </a:rPr>
            <a:t>2014 год</a:t>
          </a:r>
          <a:endParaRPr lang="ru-RU" sz="1400" b="1" dirty="0">
            <a:solidFill>
              <a:schemeClr val="tx1"/>
            </a:solidFill>
            <a:latin typeface="Cambria" panose="020405030504060302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0.66667</cdr:x>
      <cdr:y>0.66593</cdr:y>
    </cdr:from>
    <cdr:to>
      <cdr:x>0.95834</cdr:x>
      <cdr:y>0.92174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60640" y="4019153"/>
          <a:ext cx="2520309" cy="1543910"/>
        </a:xfrm>
        <a:prstGeom xmlns:a="http://schemas.openxmlformats.org/drawingml/2006/main" prst="rect">
          <a:avLst/>
        </a:prstGeom>
        <a:ln xmlns:a="http://schemas.openxmlformats.org/drawingml/2006/main" w="28575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20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произведено расходов  –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1 385 811,7 тыс. рублей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0.33131</cdr:x>
      <cdr:y>0.40909</cdr:y>
    </cdr:from>
    <cdr:to>
      <cdr:x>0.63762</cdr:x>
      <cdr:y>0.56061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648121" y="1944216"/>
          <a:ext cx="2448272" cy="720080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1 355 655,6 тыс. руб.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(97,8 %)</a:t>
          </a:r>
          <a:endParaRPr lang="ru-RU" sz="18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0.74459</cdr:x>
      <cdr:y>0.06061</cdr:y>
    </cdr:from>
    <cdr:to>
      <cdr:x>0.977</cdr:x>
      <cdr:y>0.22727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5951385" y="288032"/>
          <a:ext cx="1857627" cy="792084"/>
        </a:xfrm>
        <a:prstGeom xmlns:a="http://schemas.openxmlformats.org/drawingml/2006/main" prst="wedgeRoundRectCallout">
          <a:avLst>
            <a:gd name="adj1" fmla="val -42928"/>
            <a:gd name="adj2" fmla="val 93179"/>
            <a:gd name="adj3" fmla="val 16667"/>
          </a:avLst>
        </a:prstGeom>
        <a:solidFill xmlns:a="http://schemas.openxmlformats.org/drawingml/2006/main">
          <a:srgbClr val="FF7C80"/>
        </a:solidFill>
        <a:ln xmlns:a="http://schemas.openxmlformats.org/drawingml/2006/main">
          <a:solidFill>
            <a:srgbClr val="66CC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30 156,1 тыс. руб.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(2,2%)</a:t>
          </a:r>
          <a:endParaRPr lang="ru-RU" sz="16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0.57143</cdr:x>
      <cdr:y>0.07729</cdr:y>
    </cdr:from>
    <cdr:to>
      <cdr:x>0.88571</cdr:x>
      <cdr:y>0.33884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440164" y="133572"/>
          <a:ext cx="792073" cy="4520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434 418,3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т. руб.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0.17143</cdr:x>
      <cdr:y>0.21411</cdr:y>
    </cdr:from>
    <cdr:to>
      <cdr:x>0.48571</cdr:x>
      <cdr:y>0.47565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32052" y="370023"/>
          <a:ext cx="792073" cy="4519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375 708,6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т. руб.</a:t>
          </a:r>
          <a:endParaRPr lang="ru-RU" sz="1000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0.19407</cdr:x>
      <cdr:y>0.21693</cdr:y>
    </cdr:from>
    <cdr:to>
      <cdr:x>0.46237</cdr:x>
      <cdr:y>0.47779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72969" y="359268"/>
          <a:ext cx="792088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33 671,5 </a:t>
          </a:r>
        </a:p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т. руб.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0.62163</cdr:x>
      <cdr:y>0.05897</cdr:y>
    </cdr:from>
    <cdr:to>
      <cdr:x>0.88992</cdr:x>
      <cdr:y>0.31984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835252" y="97658"/>
          <a:ext cx="792088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36 950,1</a:t>
          </a:r>
        </a:p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т. руб.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0.12684</cdr:y>
    </cdr:from>
    <cdr:to>
      <cdr:x>0.30582</cdr:x>
      <cdr:y>0.45619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6588225" y="199351"/>
          <a:ext cx="720085" cy="517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n-US" sz="1000" b="1" dirty="0" smtClean="0">
              <a:solidFill>
                <a:schemeClr val="tx2"/>
              </a:solidFill>
              <a:latin typeface="Cambria" panose="02040503050406030204" pitchFamily="18" charset="0"/>
            </a:rPr>
            <a:t>78</a:t>
          </a:r>
          <a:r>
            <a:rPr lang="en-US" sz="1000" b="1" dirty="0" smtClean="0">
              <a:solidFill>
                <a:schemeClr val="tx2"/>
              </a:solidFill>
            </a:rPr>
            <a:t> 939,40</a:t>
          </a:r>
          <a:r>
            <a:rPr lang="ru-RU" sz="1000" b="1" dirty="0" smtClean="0">
              <a:solidFill>
                <a:schemeClr val="tx2"/>
              </a:solidFill>
            </a:rPr>
            <a:t> т. руб.</a:t>
          </a:r>
          <a:endParaRPr lang="en-US" sz="10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0.58105</cdr:x>
      <cdr:y>0.10293</cdr:y>
    </cdr:from>
    <cdr:to>
      <cdr:x>0.90065</cdr:x>
      <cdr:y>0.39813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68151" y="161763"/>
          <a:ext cx="752512" cy="4639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tx2"/>
              </a:solidFill>
            </a:rPr>
            <a:t>74</a:t>
          </a:r>
          <a:r>
            <a:rPr lang="en-US" sz="1000" b="1" dirty="0" smtClean="0">
              <a:solidFill>
                <a:schemeClr val="tx2"/>
              </a:solidFill>
            </a:rPr>
            <a:t> </a:t>
          </a:r>
          <a:r>
            <a:rPr lang="ru-RU" sz="1000" b="1" dirty="0" smtClean="0">
              <a:solidFill>
                <a:schemeClr val="tx2"/>
              </a:solidFill>
            </a:rPr>
            <a:t>366,2</a:t>
          </a:r>
        </a:p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tx2"/>
              </a:solidFill>
            </a:rPr>
            <a:t>т. руб.</a:t>
          </a:r>
          <a:endParaRPr lang="en-US" sz="1000" b="1" dirty="0">
            <a:solidFill>
              <a:schemeClr val="tx2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0.18586</cdr:x>
      <cdr:y>0.11541</cdr:y>
    </cdr:from>
    <cdr:to>
      <cdr:x>0.45417</cdr:x>
      <cdr:y>0.37627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41948" y="216024"/>
          <a:ext cx="782314" cy="4882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32 266,5 </a:t>
          </a:r>
        </a:p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т. руб.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0.581</cdr:x>
      <cdr:y>0</cdr:y>
    </cdr:from>
    <cdr:to>
      <cdr:x>0.84929</cdr:x>
      <cdr:y>0.26087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694076" y="0"/>
          <a:ext cx="782284" cy="4882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34 635,6</a:t>
          </a:r>
        </a:p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т. руб.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165D-99BD-4AC8-BB83-A0D5F2EB71B9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7855-5CAA-4FB9-9665-58A105171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8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437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43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43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172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33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36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184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4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8000">
              <a:schemeClr val="accent5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10A3-AAB7-4D00-98FE-18E5F58EA21C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_____Microsoft_Excel_97-20033.xls"/><Relationship Id="rId4" Type="http://schemas.openxmlformats.org/officeDocument/2006/relationships/oleObject" Target="../embeddings/oleObject3.bin"/><Relationship Id="rId9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_____Microsoft_Excel_97-20034.xls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_____Microsoft_Excel_97-20035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6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7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_____Microsoft_Excel_97-20038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1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3.xml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7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_____Microsoft_Excel_97-2003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 descr="http://goslog.ru.images.1c-bitrix-cdn.ru/upload/iblock/b78/DSC05545.jpg?1387905667532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889" y="620688"/>
            <a:ext cx="4371705" cy="2019418"/>
          </a:xfrm>
          <a:prstGeom prst="rect">
            <a:avLst/>
          </a:prstGeom>
          <a:noFill/>
        </p:spPr>
      </p:pic>
      <p:pic>
        <p:nvPicPr>
          <p:cNvPr id="39948" name="Picture 12" descr="http://goslog.ru.images.1c-bitrix-cdn.ru/upload/iblock/f44/DSC09090.jpg?1387905667616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7027" y="631835"/>
            <a:ext cx="4340819" cy="2008271"/>
          </a:xfrm>
          <a:prstGeom prst="rect">
            <a:avLst/>
          </a:prstGeom>
          <a:noFill/>
        </p:spPr>
      </p:pic>
      <p:pic>
        <p:nvPicPr>
          <p:cNvPr id="39940" name="Picture 4" descr="&amp;Gcy;&amp;IEcy;&amp;Rcy;&amp;Bcy; &amp;Scy;&amp;Ucy;&amp;KHcy;&amp;Ocy;&amp;Jcy; &amp;Lcy;&amp;Ocy;&amp;G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2626" y="224122"/>
            <a:ext cx="1504951" cy="1905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7436" y="2815004"/>
            <a:ext cx="8115328" cy="3657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Бюджет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для граждан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об исполнении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городского округа Сухой Лог за 2016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008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530630" cy="792162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rgbClr val="1700C0"/>
                </a:solidFill>
                <a:latin typeface="Cambria" pitchFamily="18" charset="0"/>
              </a:rPr>
              <a:t>Поступление налоговых платежей в бюджет за 2016 год</a:t>
            </a: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220083"/>
              </p:ext>
            </p:extLst>
          </p:nvPr>
        </p:nvGraphicFramePr>
        <p:xfrm>
          <a:off x="683568" y="1556792"/>
          <a:ext cx="7704856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5" name="Лист" r:id="rId5" imgW="11572959" imgH="7562958" progId="Excel.Sheet.8">
                  <p:embed/>
                </p:oleObj>
              </mc:Choice>
              <mc:Fallback>
                <p:oleObj name="Лист" r:id="rId5" imgW="11572959" imgH="756295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556792"/>
                        <a:ext cx="7704856" cy="48245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60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142853"/>
            <a:ext cx="8280920" cy="126992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Динамика поступлений налога на доходы физических лиц в бюджет </a:t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за 2014 - 2016 годы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812140"/>
              </p:ext>
            </p:extLst>
          </p:nvPr>
        </p:nvGraphicFramePr>
        <p:xfrm>
          <a:off x="323528" y="1412776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90586980"/>
              </p:ext>
            </p:extLst>
          </p:nvPr>
        </p:nvGraphicFramePr>
        <p:xfrm>
          <a:off x="4572000" y="1412776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47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Динамика поступлений налоговых </a:t>
            </a:r>
            <a:b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платежей в бюджет за 2014-2016 годы</a:t>
            </a:r>
            <a:endParaRPr lang="ru-RU" sz="26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12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337909"/>
              </p:ext>
            </p:extLst>
          </p:nvPr>
        </p:nvGraphicFramePr>
        <p:xfrm>
          <a:off x="4498975" y="1268413"/>
          <a:ext cx="4281488" cy="2376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9" name="Лист" r:id="rId5" imgW="3914657" imgH="1600293" progId="Excel.Sheet.8">
                  <p:embed/>
                </p:oleObj>
              </mc:Choice>
              <mc:Fallback>
                <p:oleObj name="Лист" r:id="rId5" imgW="3914657" imgH="160029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1268413"/>
                        <a:ext cx="4281488" cy="23766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81681103"/>
              </p:ext>
            </p:extLst>
          </p:nvPr>
        </p:nvGraphicFramePr>
        <p:xfrm>
          <a:off x="251520" y="1268760"/>
          <a:ext cx="41044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623645380"/>
              </p:ext>
            </p:extLst>
          </p:nvPr>
        </p:nvGraphicFramePr>
        <p:xfrm>
          <a:off x="251521" y="3789040"/>
          <a:ext cx="410445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503459543"/>
              </p:ext>
            </p:extLst>
          </p:nvPr>
        </p:nvGraphicFramePr>
        <p:xfrm>
          <a:off x="4499992" y="3789040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9087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Cambria" panose="02040503050406030204" pitchFamily="18" charset="0"/>
              </a:rPr>
              <a:t>тыс. руб.</a:t>
            </a:r>
            <a:endParaRPr lang="ru-RU" sz="1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101155"/>
              </p:ext>
            </p:extLst>
          </p:nvPr>
        </p:nvGraphicFramePr>
        <p:xfrm>
          <a:off x="395536" y="908720"/>
          <a:ext cx="864399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419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149014"/>
              </p:ext>
            </p:extLst>
          </p:nvPr>
        </p:nvGraphicFramePr>
        <p:xfrm>
          <a:off x="251520" y="1196752"/>
          <a:ext cx="8712968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3" name="Лист" r:id="rId5" imgW="7258016" imgH="3466986" progId="Excel.Sheet.8">
                  <p:embed/>
                </p:oleObj>
              </mc:Choice>
              <mc:Fallback>
                <p:oleObj name="Лист" r:id="rId5" imgW="7258016" imgH="3466986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96752"/>
                        <a:ext cx="8712968" cy="49685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43770" cy="9413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Структура  неналоговых </a:t>
            </a:r>
            <a:b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доходов  бюджета в 2016 году</a:t>
            </a:r>
            <a:endParaRPr lang="ru-RU" sz="26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88913"/>
            <a:ext cx="857250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Поступление неналоговых платежей </a:t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бюджет за 2016год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536237"/>
              </p:ext>
            </p:extLst>
          </p:nvPr>
        </p:nvGraphicFramePr>
        <p:xfrm>
          <a:off x="251520" y="1268760"/>
          <a:ext cx="8715375" cy="4781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7" name="Лист" r:id="rId4" imgW="10525041" imgH="4295907" progId="Excel.Sheet.8">
                  <p:embed/>
                </p:oleObj>
              </mc:Choice>
              <mc:Fallback>
                <p:oleObj name="Лист" r:id="rId4" imgW="10525041" imgH="429590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68760"/>
                        <a:ext cx="8715375" cy="47817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59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60350"/>
            <a:ext cx="8688387" cy="9413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Динамика поступлений неналоговых платежей в бюджет за 2015 - 2016 годы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819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12534"/>
              </p:ext>
            </p:extLst>
          </p:nvPr>
        </p:nvGraphicFramePr>
        <p:xfrm>
          <a:off x="251520" y="1268760"/>
          <a:ext cx="8681591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1" name="Лист" r:id="rId4" imgW="10420384" imgH="4257541" progId="Excel.Sheet.8">
                  <p:embed/>
                </p:oleObj>
              </mc:Choice>
              <mc:Fallback>
                <p:oleObj name="Лист" r:id="rId4" imgW="10420384" imgH="425754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68760"/>
                        <a:ext cx="8681591" cy="51125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8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96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5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Структура безвозмездных  поступлений в 2016 году</a:t>
            </a:r>
            <a:endParaRPr lang="ru-RU" sz="2500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921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535722"/>
              </p:ext>
            </p:extLst>
          </p:nvPr>
        </p:nvGraphicFramePr>
        <p:xfrm>
          <a:off x="611560" y="908720"/>
          <a:ext cx="8136904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5" name="Лист" r:id="rId4" imgW="6057967" imgH="3409977" progId="Excel.Sheet.8">
                  <p:embed/>
                </p:oleObj>
              </mc:Choice>
              <mc:Fallback>
                <p:oleObj name="Лист" r:id="rId4" imgW="6057967" imgH="340997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908720"/>
                        <a:ext cx="8136904" cy="5328592"/>
                      </a:xfrm>
                      <a:prstGeom prst="rect">
                        <a:avLst/>
                      </a:prstGeom>
                      <a:noFill/>
                      <a:ln w="31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797404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Безвозмездные поступления в бюджет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за 2016 год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9583045"/>
              </p:ext>
            </p:extLst>
          </p:nvPr>
        </p:nvGraphicFramePr>
        <p:xfrm>
          <a:off x="323528" y="1124744"/>
          <a:ext cx="8496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58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9413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Динамика безвозмездных поступлений в бюджет </a:t>
            </a:r>
            <a:b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за 2015-2016 годы</a:t>
            </a:r>
            <a:endParaRPr lang="ru-RU" sz="26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1126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159439"/>
              </p:ext>
            </p:extLst>
          </p:nvPr>
        </p:nvGraphicFramePr>
        <p:xfrm>
          <a:off x="354013" y="1182688"/>
          <a:ext cx="8538467" cy="534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9" name="Лист" r:id="rId4" imgW="5629359" imgH="3476713" progId="Excel.Sheet.8">
                  <p:embed/>
                </p:oleObj>
              </mc:Choice>
              <mc:Fallback>
                <p:oleObj name="Лист" r:id="rId4" imgW="5629359" imgH="347671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1182688"/>
                        <a:ext cx="8538467" cy="53426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0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39552" y="285728"/>
            <a:ext cx="7890041" cy="846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  <a:t>Крупнейшие налогоплательщики </a:t>
            </a:r>
            <a:b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  <a:t>в 2016 году</a:t>
            </a:r>
            <a:endParaRPr lang="ru-RU" sz="3200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663740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330224376"/>
              </p:ext>
            </p:extLst>
          </p:nvPr>
        </p:nvGraphicFramePr>
        <p:xfrm>
          <a:off x="467544" y="1196752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15616" y="162880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Всего налоговых и неналоговых доходов 681 387 тыс. руб.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(100 %)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945" name="WordArt 1"/>
          <p:cNvSpPr>
            <a:spLocks noChangeArrowheads="1" noChangeShapeType="1" noTextEdit="1"/>
          </p:cNvSpPr>
          <p:nvPr/>
        </p:nvSpPr>
        <p:spPr bwMode="auto">
          <a:xfrm>
            <a:off x="1500165" y="214290"/>
            <a:ext cx="5929355" cy="671534"/>
          </a:xfrm>
          <a:prstGeom prst="rect">
            <a:avLst/>
          </a:prstGeom>
        </p:spPr>
        <p:txBody>
          <a:bodyPr wrap="none" fromWordArt="1"/>
          <a:lstStyle/>
          <a:p>
            <a:pPr algn="ctr" rtl="0"/>
            <a:r>
              <a:rPr lang="ru-RU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ОСНОВНЫЕ ПОНЯТИЯ</a:t>
            </a:r>
            <a:endParaRPr lang="ru-RU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00033" y="1000109"/>
            <a:ext cx="8215371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Бюджет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Доходы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поступающие в бюджет денежные средства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Расходы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Дефицит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расходов бюджета над его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Профицит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доходов бюджета над его расходами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2350" cy="504056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ru-RU" sz="2700" b="1" dirty="0" smtClean="0">
                <a:solidFill>
                  <a:srgbClr val="7030A0"/>
                </a:solidFill>
                <a:latin typeface="Cambria" pitchFamily="18" charset="0"/>
              </a:rPr>
              <a:t>Недоимка по налоговым доходам</a:t>
            </a:r>
            <a:endParaRPr lang="ru-RU" sz="27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983258"/>
              </p:ext>
            </p:extLst>
          </p:nvPr>
        </p:nvGraphicFramePr>
        <p:xfrm>
          <a:off x="214282" y="928670"/>
          <a:ext cx="8715437" cy="56077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33582"/>
                <a:gridCol w="1263395"/>
                <a:gridCol w="988209"/>
                <a:gridCol w="1276788"/>
                <a:gridCol w="875701"/>
                <a:gridCol w="1177762"/>
              </a:tblGrid>
              <a:tr h="1155372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видов доходов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Недоимка на 01.01.2016 года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Удельный вес, %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Недоимка на 01.01.2017 года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Удельный вес, %</a:t>
                      </a:r>
                    </a:p>
                    <a:p>
                      <a:pPr algn="ctr"/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Отклонение +/-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(гр.4-гр.2)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</a:tr>
              <a:tr h="338905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2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3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4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5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6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638529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Налог на доходы физических лиц (74%)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7 915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44,3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2 996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16,6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- 4 919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6158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Земельный налог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3 853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21,5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5 150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28,6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+ 1 297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598412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Налог на имущество физических лиц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4 395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24,6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8 240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45,8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+ 3 845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67872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1 702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9,5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1 606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8,9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- 96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613045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Прочие налоговые платежи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13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0,1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13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0,1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0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754365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latin typeface="Cambria" pitchFamily="18" charset="0"/>
                        </a:rPr>
                        <a:t>ИТОГО: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17 878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100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18 005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100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+ 127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580038"/>
            <a:ext cx="1185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ambria" panose="02040503050406030204" pitchFamily="18" charset="0"/>
              </a:rPr>
              <a:t>т</a:t>
            </a:r>
            <a:r>
              <a:rPr lang="ru-RU" sz="1600" b="1" dirty="0" smtClean="0">
                <a:latin typeface="Cambria" panose="02040503050406030204" pitchFamily="18" charset="0"/>
              </a:rPr>
              <a:t>ыс. руб.</a:t>
            </a:r>
            <a:endParaRPr lang="ru-RU" sz="1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47526223"/>
              </p:ext>
            </p:extLst>
          </p:nvPr>
        </p:nvGraphicFramePr>
        <p:xfrm>
          <a:off x="251520" y="764704"/>
          <a:ext cx="864096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14154" y="2341489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2016 год</a:t>
            </a:r>
            <a:endParaRPr lang="ru-RU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260648"/>
            <a:ext cx="8640960" cy="936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доходов в разрезе налоговых, неналоговых 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безвозмездных поступлений городского округа Сухой Лог за 2014-2016  годы в сравнении с другими городами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1" y="214290"/>
            <a:ext cx="5929355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Расходы бюджета городского округа </a:t>
            </a:r>
          </a:p>
          <a:p>
            <a:pPr algn="ctr"/>
            <a:r>
              <a:rPr lang="ru-RU" sz="2200" b="1" dirty="0" smtClean="0">
                <a:latin typeface="Cambria" pitchFamily="18" charset="0"/>
              </a:rPr>
              <a:t>Сухой Лог</a:t>
            </a:r>
            <a:endParaRPr lang="ru-RU" sz="2200" b="1" dirty="0">
              <a:latin typeface="Cambria" pitchFamily="18" charset="0"/>
            </a:endParaRPr>
          </a:p>
        </p:txBody>
      </p:sp>
      <p:pic>
        <p:nvPicPr>
          <p:cNvPr id="6554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4371" y="515466"/>
            <a:ext cx="2500267" cy="1666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214281" y="1214423"/>
            <a:ext cx="5867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</a:rPr>
              <a:t>Р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асходы 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местного бюджета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денежные средства, направляемые на финансовое обеспечение задач и функций местного самоуправления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14613" y="2438388"/>
            <a:ext cx="3571900" cy="928694"/>
          </a:xfrm>
          <a:prstGeom prst="roundRect">
            <a:avLst>
              <a:gd name="adj" fmla="val 13112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Cambria" pitchFamily="18" charset="0"/>
                <a:cs typeface="Times New Roman" pitchFamily="18" charset="0"/>
              </a:rPr>
              <a:t>Классификация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Cambria" pitchFamily="18" charset="0"/>
                <a:cs typeface="Times New Roman" pitchFamily="18" charset="0"/>
              </a:rPr>
              <a:t>по признакам</a:t>
            </a:r>
            <a:endParaRPr lang="ru-RU" sz="19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15074" y="4187657"/>
            <a:ext cx="2357455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Экономическая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 показывает деление расходов на текущие (</a:t>
            </a:r>
            <a:r>
              <a:rPr lang="ru-RU" sz="1400" dirty="0">
                <a:latin typeface="Cambria" pitchFamily="18" charset="0"/>
              </a:rPr>
              <a:t>заработная плата, закупки товаров и услуг и др</a:t>
            </a:r>
            <a:r>
              <a:rPr lang="ru-RU" sz="1400" dirty="0" smtClean="0">
                <a:latin typeface="Cambria" pitchFamily="18" charset="0"/>
              </a:rPr>
              <a:t>.) и капитальные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0035" y="4187657"/>
            <a:ext cx="2286048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Функциональная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отражает направление средств бюджета на выполнение основных функций местного самоуправления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86117" y="4239898"/>
            <a:ext cx="2428892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Ведомственная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расходов по главным распорядителям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4214811" y="3500437"/>
            <a:ext cx="571504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 rot="8065304">
            <a:off x="1736010" y="3437372"/>
            <a:ext cx="786794" cy="50006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 rot="2124570">
            <a:off x="6431467" y="3487471"/>
            <a:ext cx="771547" cy="500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Сведения об исполнении бюджета городского округа Сухой Лог за 2014 - 2016  годы в сравнении с бюджетами других городских округов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72150812"/>
              </p:ext>
            </p:extLst>
          </p:nvPr>
        </p:nvGraphicFramePr>
        <p:xfrm>
          <a:off x="323529" y="1196752"/>
          <a:ext cx="835292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11560" y="908720"/>
            <a:ext cx="80648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23421041"/>
              </p:ext>
            </p:extLst>
          </p:nvPr>
        </p:nvGraphicFramePr>
        <p:xfrm>
          <a:off x="3707904" y="3125192"/>
          <a:ext cx="5231904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440159" y="2852936"/>
            <a:ext cx="320741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РАСХОДЫ бюджетов сопоставимых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городских округов,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в млн. руб.</a:t>
            </a:r>
          </a:p>
          <a:p>
            <a:pPr algn="ctr"/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052736"/>
            <a:ext cx="33843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ДОХОДЫ бюджетов сопоставимых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городских округов,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в млн. руб.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effectLst/>
        </p:spPr>
        <p:txBody>
          <a:bodyPr>
            <a:no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 структура  расходов  за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12108512"/>
              </p:ext>
            </p:extLst>
          </p:nvPr>
        </p:nvGraphicFramePr>
        <p:xfrm>
          <a:off x="251520" y="705991"/>
          <a:ext cx="8640960" cy="603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5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0593745"/>
              </p:ext>
            </p:extLst>
          </p:nvPr>
        </p:nvGraphicFramePr>
        <p:xfrm>
          <a:off x="142845" y="714356"/>
          <a:ext cx="900115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1836"/>
            <a:ext cx="8496944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6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Исполнение расходов бюджета городского округа Сухой Лог за 2016 год</a:t>
            </a:r>
            <a:br>
              <a:rPr kumimoji="0" lang="ru-RU" sz="6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09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188640"/>
            <a:ext cx="8318728" cy="4542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Динамика расходов бюджета городского округа Сухой Лог за 2015 - 2016 годы</a:t>
            </a:r>
            <a:b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28462420"/>
              </p:ext>
            </p:extLst>
          </p:nvPr>
        </p:nvGraphicFramePr>
        <p:xfrm>
          <a:off x="179512" y="764704"/>
          <a:ext cx="878497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4349" y="116632"/>
            <a:ext cx="7983569" cy="500066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   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Социально - значимые расходы в 2016 году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endParaRPr lang="ru-RU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382917"/>
              </p:ext>
            </p:extLst>
          </p:nvPr>
        </p:nvGraphicFramePr>
        <p:xfrm>
          <a:off x="714348" y="785794"/>
          <a:ext cx="7972451" cy="419137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76279"/>
                <a:gridCol w="2306685"/>
                <a:gridCol w="1989487"/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2016 год - план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2016 год - факт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Всего расходов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1 431 996,4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1 385 811,7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Образование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911 331,2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907 093,6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Культура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74 380,2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74 366,2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0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Социальная политика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144 263,0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141 249,8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7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Физическая культура и спорт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17 621,0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17 621,0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1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Итого социально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-значимые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1 147 595,4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1 140 330,6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4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% социально-значимых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расходов в общей сумме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80,1%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82,3%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Прочие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284 401,0</a:t>
                      </a:r>
                      <a:endParaRPr lang="ru-RU" sz="1600" b="1" i="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245 481,1</a:t>
                      </a:r>
                      <a:endParaRPr lang="ru-RU" sz="1600" b="1" i="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% прочих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19,9%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17,7%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83568" y="5157192"/>
            <a:ext cx="7992888" cy="151216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52" dirty="0" smtClean="0">
              <a:latin typeface="Cambria" pitchFamily="18" charset="0"/>
            </a:endParaRPr>
          </a:p>
          <a:p>
            <a:pPr algn="ctr"/>
            <a:r>
              <a:rPr lang="ru-RU" sz="1552" dirty="0" smtClean="0">
                <a:latin typeface="Cambria" pitchFamily="18" charset="0"/>
              </a:rPr>
              <a:t>Количество </a:t>
            </a:r>
            <a:r>
              <a:rPr lang="ru-RU" sz="1552" dirty="0">
                <a:latin typeface="Cambria" pitchFamily="18" charset="0"/>
              </a:rPr>
              <a:t>работников занятых в бюджетной сфере</a:t>
            </a:r>
            <a:r>
              <a:rPr lang="ru-RU" sz="1552" b="1" dirty="0">
                <a:latin typeface="Cambria" pitchFamily="18" charset="0"/>
              </a:rPr>
              <a:t> </a:t>
            </a:r>
            <a:r>
              <a:rPr lang="ru-RU" sz="1552" dirty="0">
                <a:latin typeface="Cambria" pitchFamily="18" charset="0"/>
              </a:rPr>
              <a:t>– </a:t>
            </a:r>
            <a:r>
              <a:rPr lang="ru-RU" sz="1552" b="1" dirty="0">
                <a:solidFill>
                  <a:schemeClr val="tx1"/>
                </a:solidFill>
                <a:latin typeface="Cambria" pitchFamily="18" charset="0"/>
              </a:rPr>
              <a:t>2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109  </a:t>
            </a:r>
            <a:r>
              <a:rPr lang="ru-RU" sz="1552" dirty="0" smtClean="0">
                <a:latin typeface="Cambria" pitchFamily="18" charset="0"/>
              </a:rPr>
              <a:t>человек. </a:t>
            </a:r>
          </a:p>
          <a:p>
            <a:pPr algn="ctr"/>
            <a:r>
              <a:rPr lang="ru-RU" sz="1552" dirty="0" smtClean="0">
                <a:latin typeface="Cambria" pitchFamily="18" charset="0"/>
              </a:rPr>
              <a:t>Количество муниципальных учреждений всего </a:t>
            </a:r>
            <a:r>
              <a:rPr lang="ru-RU" sz="1552" b="1" dirty="0" smtClean="0">
                <a:latin typeface="Cambria" pitchFamily="18" charset="0"/>
              </a:rPr>
              <a:t>– 52, </a:t>
            </a:r>
            <a:r>
              <a:rPr lang="ru-RU" sz="1552" dirty="0" smtClean="0">
                <a:latin typeface="Cambria" pitchFamily="18" charset="0"/>
              </a:rPr>
              <a:t>в том числе: </a:t>
            </a:r>
          </a:p>
          <a:p>
            <a:pPr algn="ctr"/>
            <a:r>
              <a:rPr lang="ru-RU" sz="1552" dirty="0" smtClean="0">
                <a:latin typeface="Cambria" pitchFamily="18" charset="0"/>
              </a:rPr>
              <a:t>учреждений,</a:t>
            </a:r>
            <a:r>
              <a:rPr lang="ru-RU" sz="1552" b="1" dirty="0" smtClean="0">
                <a:latin typeface="Cambria" pitchFamily="18" charset="0"/>
              </a:rPr>
              <a:t> </a:t>
            </a:r>
            <a:r>
              <a:rPr lang="ru-RU" sz="1552" dirty="0" smtClean="0">
                <a:latin typeface="Cambria" pitchFamily="18" charset="0"/>
              </a:rPr>
              <a:t>оказывающих муниципальные услуги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–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43</a:t>
            </a:r>
          </a:p>
          <a:p>
            <a:r>
              <a:rPr lang="ru-RU" sz="1552" dirty="0" smtClean="0">
                <a:latin typeface="Cambria" pitchFamily="18" charset="0"/>
              </a:rPr>
              <a:t>                                - бюджетные 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23</a:t>
            </a:r>
          </a:p>
          <a:p>
            <a:r>
              <a:rPr lang="ru-RU" sz="1552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                               - автономные 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20</a:t>
            </a:r>
            <a:endParaRPr lang="ru-RU" sz="1552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1552" dirty="0">
                <a:latin typeface="Cambria" pitchFamily="18" charset="0"/>
              </a:rPr>
              <a:t> </a:t>
            </a:r>
            <a:r>
              <a:rPr lang="ru-RU" sz="1552" dirty="0" smtClean="0">
                <a:latin typeface="Cambria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49866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Исполнение бюджета го Сухой Лог по расходам  за 2016 год в разрезе главных распорядителей бюджетных средств (ГРБС)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802770"/>
              </p:ext>
            </p:extLst>
          </p:nvPr>
        </p:nvGraphicFramePr>
        <p:xfrm>
          <a:off x="1043608" y="1340768"/>
          <a:ext cx="7412276" cy="49626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25927"/>
                <a:gridCol w="1528775"/>
                <a:gridCol w="1628787"/>
                <a:gridCol w="1628787"/>
              </a:tblGrid>
              <a:tr h="7744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Наименование главного распорядителя бюджетных средств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ПЛАН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ФАКТ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 отклонения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Администрация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412 489,8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371 506,7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90,06%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образования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855 999,7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851 762,1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99,50%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по культуре , молодежной политике и спорту 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147 178,7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147 164,7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99,99%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Дума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3 421,3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3 242,4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94,77%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Cчетная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палата </a:t>
                      </a:r>
                      <a:endParaRPr lang="ru-RU" sz="1400" u="none" strike="noStrike" dirty="0" smtClean="0">
                        <a:latin typeface="Cambria" pitchFamily="18" charset="0"/>
                      </a:endParaRPr>
                    </a:p>
                    <a:p>
                      <a:pPr algn="l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городского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2 342,1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2 286,4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97,62%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Финансовое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управление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10 564,8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9 849,4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93,23%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4438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   ИТОГО: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1 </a:t>
                      </a:r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431 996,4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1 </a:t>
                      </a:r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385 811,7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96,78%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5839" y="9502"/>
            <a:ext cx="8358247" cy="3338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 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6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Информация по исполнению муниципальных программ за 2016 год</a:t>
            </a:r>
            <a:br>
              <a:rPr kumimoji="0" lang="ru-RU" sz="6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                                                                                                                                              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dirty="0" smtClean="0">
                <a:solidFill>
                  <a:srgbClr val="7030A0"/>
                </a:solidFill>
                <a:latin typeface="Book Antiqua" pitchFamily="18" charset="0"/>
                <a:ea typeface="+mj-ea"/>
                <a:cs typeface="+mj-cs"/>
              </a:rPr>
              <a:t>                       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796286"/>
              </p:ext>
            </p:extLst>
          </p:nvPr>
        </p:nvGraphicFramePr>
        <p:xfrm>
          <a:off x="258477" y="476672"/>
          <a:ext cx="8712970" cy="613505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0040"/>
                <a:gridCol w="5897699"/>
                <a:gridCol w="864096"/>
                <a:gridCol w="875552"/>
                <a:gridCol w="715583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Процент исп.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системы образования в городском округе 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855 890,7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851 653,4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99,50%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12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2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программа"Развитие физической культуры и спорта в городском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округе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34 560,0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34 560,0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100,0%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430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3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культуры  и искусства в городском округе 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108 935,8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108 921,8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99,99%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251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4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«Развитие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жилищно-коммунального и дорожного хозяйства, организации благоустройства территории и повышения энергетической эффективности в городском округе 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251 929,4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215 411,0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85,50%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5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"Молодежь Свердловской области на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территории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округа Сухой Лог до 2020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3 532,9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3 532,9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100,0%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6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«Управление муниципальными финансами городского округа 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10 564,8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9 849,4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93,23%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7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субъектов малого и среднего предпринимательства в городском округе Сухой Лог до 2020 года"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1 031,5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1 031,5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100,0%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8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"Поддержка социально ориентированных некоммерческих организаций в городском округе Сухой Лог до 2020 года"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870,0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870,0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100,0%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81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9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Муниципальная программа "Выполнение муниципальных функций, переданных государственных полномочий 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обеспечение деятельности Администрации городского округа  до 2021 года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93 886,0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93 430,1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99,51%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10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«Управление и распоряжение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муниципальной  собственностью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округа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 на  2015-2021 годы"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5 613,3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4821,0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85,89%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11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«Обеспечение безопасности жизнедеятельности  населения городского округа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6 822,0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6 201,6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90,91%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077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12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программа «Реализация основных направлений государственной политики в строительном комплексе  городского  округа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2 889,3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2 400,4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83,08%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13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«Экология и природопользование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на территории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округа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Лог до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latin typeface="Cambria" pitchFamily="18" charset="0"/>
                        </a:rPr>
                        <a:t>1 205,5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1 203,9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99,87%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745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14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«Обеспечение доступным жильем малоимущих граждан, многодетных, молодых семей, а так же граждан, проживающих в сельской местности, в том числе молодых семей и молодых специалистов, на территории  городского округа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21 999,0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21 768,6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98,95%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8476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ИТОГО: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1 399</a:t>
                      </a:r>
                      <a:r>
                        <a:rPr lang="ru-RU" sz="900" b="1" baseline="0" dirty="0" smtClean="0">
                          <a:latin typeface="Cambria" pitchFamily="18" charset="0"/>
                        </a:rPr>
                        <a:t> 730,2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1 355 655,6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96,85%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539552" y="476672"/>
            <a:ext cx="8136904" cy="601703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dirty="0" smtClean="0"/>
              <a:t> </a:t>
            </a:r>
            <a:r>
              <a:rPr lang="ru-RU" altLang="ru-RU" b="1" dirty="0">
                <a:solidFill>
                  <a:srgbClr val="7030A0"/>
                </a:solidFill>
                <a:latin typeface="Cambria" panose="02040503050406030204" pitchFamily="18" charset="0"/>
                <a:cs typeface="Aharoni" pitchFamily="2" charset="-79"/>
              </a:rPr>
              <a:t>Уважаемые жители </a:t>
            </a:r>
            <a:r>
              <a:rPr lang="ru-RU" altLang="ru-RU" b="1" dirty="0" smtClean="0">
                <a:solidFill>
                  <a:srgbClr val="7030A0"/>
                </a:solidFill>
                <a:latin typeface="Cambria" panose="02040503050406030204" pitchFamily="18" charset="0"/>
                <a:cs typeface="Aharoni" pitchFamily="2" charset="-79"/>
              </a:rPr>
              <a:t>городского округа!</a:t>
            </a:r>
            <a:endParaRPr lang="ru-RU" altLang="ru-RU" b="1" dirty="0">
              <a:solidFill>
                <a:srgbClr val="7030A0"/>
              </a:solidFill>
              <a:latin typeface="Cambria" panose="02040503050406030204" pitchFamily="18" charset="0"/>
              <a:cs typeface="Aharoni" pitchFamily="2" charset="-79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Aharoni" pitchFamily="2" charset="-79"/>
              </a:rPr>
              <a:t>           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Представляем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вам в краткой и доступной форме основные параметры исполнения местного бюджета за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год.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Здесь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наиболее полно предоставлена информация о расходовании средств  местного бюджета в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образовании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жилищно–коммунальном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хозяйстве и в сфере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социальной поддержки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граждан.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Представлена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информация о расходах местного бюджета на детские сады,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школы, физическую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культуру и спорт, дорожное хозяйство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Представленная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информация предназначена для широкого круга пользователей и будет интересна и полезна как студентам, педагогам,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молодым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семьям, так и муниципальным служащим, пенсионерам и другим категориям населения, так как бюджет городского округа затрагивает интересы каждого жителя Сухого Лога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ru-RU" altLang="ru-RU" sz="1600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Мы постарались в доступной и понятной форме для граждан показать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основные показатели бюджета городского округа</a:t>
            </a:r>
            <a:r>
              <a:rPr lang="ru-RU" altLang="ru-RU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...</a:t>
            </a:r>
          </a:p>
          <a:p>
            <a:pPr algn="just" eaLnBrk="1" hangingPunct="1"/>
            <a:endParaRPr lang="ru-RU" altLang="ru-RU" sz="16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в разрезе программных и непрограммных расходов в 2016 году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20794135"/>
              </p:ext>
            </p:extLst>
          </p:nvPr>
        </p:nvGraphicFramePr>
        <p:xfrm>
          <a:off x="708847" y="1556792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97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901938"/>
            <a:ext cx="6264696" cy="5616624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6678" y="1270916"/>
            <a:ext cx="4183880" cy="630070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системы образования в городском округе Сухой Лог до 2020 года»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6471" y="2051146"/>
            <a:ext cx="4174087" cy="936104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6472" y="3133433"/>
            <a:ext cx="4183880" cy="720080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культуры  и искусства в городском округе Сухой Лог до 2020 года»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6472" y="4005064"/>
            <a:ext cx="4174088" cy="649939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физической культуры и спорта в городском округе Сухой Лог до 2020 года»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4325" y="4797151"/>
            <a:ext cx="4206233" cy="1224137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года»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580778" y="188640"/>
            <a:ext cx="8095678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Одними из наиболее финансовоёмких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37259" y="1307462"/>
            <a:ext cx="1152128" cy="594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851 653,4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77341" y="2151127"/>
            <a:ext cx="1133321" cy="7361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215 411,0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46702" y="3212976"/>
            <a:ext cx="1152128" cy="5609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108 921,8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46702" y="4006931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34 560,0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25901" y="5030994"/>
            <a:ext cx="1128581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21 768,6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407815" y="2598300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исполнению данных муниципальных программ в разрезе основных направлений за 2016 год представлена далее.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Светлана\Local Settings\Temporary Internet Files\Content.IE5\V3PBZLOW\plas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099" y="3724596"/>
            <a:ext cx="1857388" cy="1428760"/>
          </a:xfrm>
          <a:prstGeom prst="rect">
            <a:avLst/>
          </a:prstGeom>
          <a:noFill/>
        </p:spPr>
      </p:pic>
      <p:pic>
        <p:nvPicPr>
          <p:cNvPr id="39939" name="Picture 3" descr="C:\Documents and Settings\Светлана\Local Settings\Temporary Internet Files\Content.IE5\V3PBZLOW\32-shkola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5840" y="3685944"/>
            <a:ext cx="1928827" cy="1428760"/>
          </a:xfrm>
          <a:prstGeom prst="rect">
            <a:avLst/>
          </a:prstGeom>
          <a:noFill/>
        </p:spPr>
      </p:pic>
      <p:pic>
        <p:nvPicPr>
          <p:cNvPr id="39942" name="Picture 6" descr="C:\Documents and Settings\Светлана\Local Settings\Temporary Internet Files\Content.IE5\Y9VG143M\molodej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0934" y="3699397"/>
            <a:ext cx="1928827" cy="1433507"/>
          </a:xfrm>
          <a:prstGeom prst="rect">
            <a:avLst/>
          </a:prstGeom>
          <a:noFill/>
        </p:spPr>
      </p:pic>
      <p:pic>
        <p:nvPicPr>
          <p:cNvPr id="39960" name="Picture 24" descr="C:\Documents and Settings\Светлана\Local Settings\Temporary Internet Files\Content.IE5\OB7FQKXD\reclutamiento3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3734" y="3699397"/>
            <a:ext cx="2000264" cy="1428760"/>
          </a:xfrm>
          <a:prstGeom prst="rect">
            <a:avLst/>
          </a:prstGeom>
          <a:noFill/>
        </p:spPr>
      </p:pic>
      <p:sp>
        <p:nvSpPr>
          <p:cNvPr id="28" name="Скругленный прямоугольник 27"/>
          <p:cNvSpPr/>
          <p:nvPr/>
        </p:nvSpPr>
        <p:spPr>
          <a:xfrm>
            <a:off x="368379" y="5013176"/>
            <a:ext cx="1928827" cy="165618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400" b="1" dirty="0" smtClean="0">
                <a:latin typeface="Cambria" pitchFamily="18" charset="0"/>
              </a:rPr>
              <a:t>Дошкольное образование,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38,0%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(343 987,3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40691" y="5013640"/>
            <a:ext cx="1999124" cy="165571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u="sng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r>
              <a:rPr lang="ru-RU" sz="1400" b="1" dirty="0" smtClean="0">
                <a:latin typeface="Cambria" pitchFamily="18" charset="0"/>
              </a:rPr>
              <a:t>Общее образование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(</a:t>
            </a:r>
            <a:r>
              <a:rPr lang="ru-RU" sz="1300" b="1" dirty="0" smtClean="0">
                <a:latin typeface="Cambria" pitchFamily="18" charset="0"/>
              </a:rPr>
              <a:t>в т.ч. доп. образование</a:t>
            </a:r>
            <a:r>
              <a:rPr lang="ru-RU" sz="1400" b="1" dirty="0" smtClean="0">
                <a:latin typeface="Cambria" pitchFamily="18" charset="0"/>
              </a:rPr>
              <a:t>),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57,8%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(524 628,0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70934" y="5013639"/>
            <a:ext cx="2000264" cy="165571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u="sng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r>
              <a:rPr lang="ru-RU" sz="1400" b="1" dirty="0" smtClean="0">
                <a:latin typeface="Cambria" pitchFamily="18" charset="0"/>
              </a:rPr>
              <a:t>Молодежная политика и оздоровление детей,   1,7%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(15 442,3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93734" y="5013176"/>
            <a:ext cx="1928827" cy="165618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400" b="1" dirty="0" smtClean="0">
                <a:latin typeface="Cambria" pitchFamily="18" charset="0"/>
              </a:rPr>
              <a:t>Другие вопросы в области образования,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2,5%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(23 036,0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577" y="144078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Структура системы образования городского округа Сухой Лог состоит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из 34 муниципальных учреждений образования: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905" y="1253684"/>
            <a:ext cx="278178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Cambria" pitchFamily="18" charset="0"/>
              </a:rPr>
              <a:t>дошкольное образование </a:t>
            </a:r>
            <a:endParaRPr lang="ru-RU" u="sng" dirty="0" smtClean="0">
              <a:latin typeface="Cambria" pitchFamily="18" charset="0"/>
            </a:endParaRP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14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учреждений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797" y="1256600"/>
            <a:ext cx="2790273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Cambria" pitchFamily="18" charset="0"/>
              </a:rPr>
              <a:t>общее </a:t>
            </a:r>
            <a:r>
              <a:rPr lang="ru-RU" u="sng" dirty="0" smtClean="0">
                <a:latin typeface="Cambria" pitchFamily="18" charset="0"/>
              </a:rPr>
              <a:t>образование 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13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учреждений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906" y="2449327"/>
            <a:ext cx="278178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atin typeface="Cambria" pitchFamily="18" charset="0"/>
              </a:rPr>
              <a:t>дополнительное образование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6</a:t>
            </a:r>
            <a:r>
              <a:rPr lang="ru-RU" dirty="0" smtClean="0">
                <a:latin typeface="Cambria" pitchFamily="18" charset="0"/>
              </a:rPr>
              <a:t> учреждений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65545" y="1260945"/>
            <a:ext cx="261371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Cambria" pitchFamily="18" charset="0"/>
              </a:rPr>
              <a:t>прочие учреждения </a:t>
            </a:r>
            <a:r>
              <a:rPr lang="ru-RU" u="sng" dirty="0" smtClean="0">
                <a:latin typeface="Cambria" pitchFamily="18" charset="0"/>
              </a:rPr>
              <a:t>образования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</a:t>
            </a:r>
            <a:r>
              <a:rPr lang="ru-RU" dirty="0">
                <a:latin typeface="Cambria" pitchFamily="18" charset="0"/>
              </a:rPr>
              <a:t> учреждение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2177014"/>
            <a:ext cx="5112627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- МАУ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</a:rPr>
              <a:t>ДО «ДЮСШ»;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- МАУ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</a:rPr>
              <a:t>ДО «Центр дополнительного образования» ;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ДО «Сухоложская детская музыкальная школа»;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ДО «Сухоложская детская школа искусств №1»; 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ДО ДЮСШ «Олимпик»;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«городской молодежный центр»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181758" y="2703328"/>
            <a:ext cx="432107" cy="37545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518970" y="897047"/>
            <a:ext cx="411656" cy="36633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65106" y="887344"/>
            <a:ext cx="411656" cy="36633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366575" y="897047"/>
            <a:ext cx="411656" cy="36633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4099" y="790409"/>
            <a:ext cx="841846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2028453"/>
              </p:ext>
            </p:extLst>
          </p:nvPr>
        </p:nvGraphicFramePr>
        <p:xfrm>
          <a:off x="1164369" y="4365104"/>
          <a:ext cx="712879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53496" y="3832137"/>
            <a:ext cx="78185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2014-2016 гг. (тыс. руб.)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51175" y="4221088"/>
            <a:ext cx="7920880" cy="1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847957"/>
              </p:ext>
            </p:extLst>
          </p:nvPr>
        </p:nvGraphicFramePr>
        <p:xfrm>
          <a:off x="918359" y="995835"/>
          <a:ext cx="7488832" cy="2823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9749"/>
                <a:gridCol w="1299083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9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Дошкольное образование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343 987,3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569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общего образования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434 418,3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дополнительного образования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36 950,1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25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деятельности в сфере организации и обеспечения отдыха и оздоровления детей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13 995,5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41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Обеспечение реализации муниципальной программы "Развитие системы образования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22 302,2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51175" y="116631"/>
            <a:ext cx="8155180" cy="6859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МП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образования в городском округе </a:t>
            </a:r>
          </a:p>
          <a:p>
            <a:pPr lvl="0" algn="ctr" fontAlgn="b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Лог до 2020 года»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20080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«Развитие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системы образования в городском округе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Сухой Лог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 2020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года»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989687"/>
              </p:ext>
            </p:extLst>
          </p:nvPr>
        </p:nvGraphicFramePr>
        <p:xfrm>
          <a:off x="683568" y="908720"/>
          <a:ext cx="8136904" cy="569726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56584"/>
                <a:gridCol w="936104"/>
                <a:gridCol w="1008112"/>
                <a:gridCol w="936104"/>
              </a:tblGrid>
              <a:tr h="3121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2016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923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179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в возрасте 3-7 лет, скорректированной на численность детей в возрасте 5-7 лет, обучающихся в школе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9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</a:t>
                      </a:r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бщеобразовательных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образовательного стандарта и федерального образовательного стандарта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75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Охват детей школьного возраста с ограниченными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возможностями здоровья образовательными услугами коррекционного образования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детей,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охваченных программами дополнительного  образования детей, в общей численности детей и молодежи в возрасте от 5-18 лет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86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86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98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7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Число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обучающихся, педагогических работников, получившие именные премии Главы городского округа Сухой Лог для талантливой молодежи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50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45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8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муниципальных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образовательных учреждений, реализующих инновационные программы патриотической направленности и участвующих в конкурсах на получение грантов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8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детей и подростков,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  <a:latin typeface="Cambria" panose="02040503050406030204" pitchFamily="18" charset="0"/>
                        </a:rPr>
                        <a:t>Охват детей оздоровительными мероприятиями при проведении оздоровительной кампании в городском округе Сухой Лог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85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80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5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3" y="214290"/>
            <a:ext cx="585791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09" y="857233"/>
            <a:ext cx="5357851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dirty="0" smtClean="0">
                <a:latin typeface="Cambria" pitchFamily="18" charset="0"/>
                <a:cs typeface="Times New Roman" pitchFamily="18" charset="0"/>
              </a:rPr>
              <a:t>На территории городского округа в 2016 году осуществляли деятельность 14 муниципальных детских дошкольных образовательных учреждений, в том числе: </a:t>
            </a:r>
          </a:p>
          <a:p>
            <a:pPr algn="ctr"/>
            <a:r>
              <a:rPr lang="ru-RU" sz="1900" dirty="0" smtClean="0">
                <a:latin typeface="Cambria" pitchFamily="18" charset="0"/>
                <a:cs typeface="Times New Roman" pitchFamily="18" charset="0"/>
              </a:rPr>
              <a:t>9 автономных и 5 бюджетных.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357827"/>
            <a:ext cx="2035947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4" descr="http://im5-tub-ru.yandex.net/i?id=516822819-3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7" y="3714752"/>
            <a:ext cx="2028363" cy="14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880191"/>
              </p:ext>
            </p:extLst>
          </p:nvPr>
        </p:nvGraphicFramePr>
        <p:xfrm>
          <a:off x="428596" y="2490977"/>
          <a:ext cx="6143669" cy="39967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27335"/>
                <a:gridCol w="803903"/>
                <a:gridCol w="1152128"/>
                <a:gridCol w="1152128"/>
                <a:gridCol w="1208175"/>
              </a:tblGrid>
              <a:tr h="452022"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Ед. изм.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2015 год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2016 год 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2016 год   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679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Cambria" pitchFamily="18" charset="0"/>
                        </a:rPr>
                        <a:t>Численность воспитанников ДОУ от 1,5 до 7 лет</a:t>
                      </a:r>
                      <a:endParaRPr lang="ru-RU" sz="13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mbria" pitchFamily="18" charset="0"/>
                        </a:rPr>
                        <a:t>человек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3 180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3 188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3 132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59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Cambria" pitchFamily="18" charset="0"/>
                        </a:rPr>
                        <a:t>Расходы бюджета в расчете на 1 воспитанника</a:t>
                      </a:r>
                      <a:r>
                        <a:rPr lang="ru-RU" sz="1300" b="1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300" b="1" dirty="0" smtClean="0">
                          <a:latin typeface="Cambria" pitchFamily="18" charset="0"/>
                        </a:rPr>
                        <a:t>муниципальных ДОУ</a:t>
                      </a:r>
                      <a:endParaRPr lang="ru-RU" sz="13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тыс.руб.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105,6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108,8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109,8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072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Cambria" pitchFamily="18" charset="0"/>
                        </a:rPr>
                        <a:t>Среднемесячная  заработная плата</a:t>
                      </a:r>
                      <a:r>
                        <a:rPr lang="ru-RU" sz="1300" b="1" baseline="0" dirty="0" smtClean="0">
                          <a:latin typeface="Cambria" pitchFamily="18" charset="0"/>
                        </a:rPr>
                        <a:t>  педагогических работников дошкольных образовательных учреждений</a:t>
                      </a:r>
                      <a:endParaRPr lang="ru-RU" sz="13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руб.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  <a:cs typeface="Times New Roman" pitchFamily="18" charset="0"/>
                        </a:rPr>
                        <a:t>27 945,0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  <a:cs typeface="Times New Roman" pitchFamily="18" charset="0"/>
                        </a:rPr>
                        <a:t>28 103,2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28 197,4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3970" name="Picture 2" descr="5108b4417efa6e44e449e4d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071679"/>
            <a:ext cx="2071703" cy="14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79585804"/>
              </p:ext>
            </p:extLst>
          </p:nvPr>
        </p:nvGraphicFramePr>
        <p:xfrm>
          <a:off x="5796137" y="182554"/>
          <a:ext cx="3214679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3" y="285728"/>
            <a:ext cx="5857916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3" y="928671"/>
            <a:ext cx="578644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городского округа Сухой Лог в 2016 году осуществляли деятельность  13 образовательных учреждений, из них 6 расположены в городе, 7 – в сельских населенных пунктах, в том числе: 6 бюджетных и 7 автономных учреждений.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823220"/>
              </p:ext>
            </p:extLst>
          </p:nvPr>
        </p:nvGraphicFramePr>
        <p:xfrm>
          <a:off x="571473" y="2391896"/>
          <a:ext cx="7929617" cy="2442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16552"/>
                <a:gridCol w="864096"/>
                <a:gridCol w="936104"/>
                <a:gridCol w="936104"/>
                <a:gridCol w="976761"/>
              </a:tblGrid>
              <a:tr h="4610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2015 год 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2016 год 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2016 год 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Численность обучающихся в муниципальных общеобразовательных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5 146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5 193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5 272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</a:tr>
              <a:tr h="7139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Расходы бюджета на общее образование в расчете на 1 обучающегося в муниципальных общеобразовательных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02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Среднемесячная  заработная плата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педагогических работников муниципальных общеобразовательных учреждений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30 973,0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30 952,0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30 964,6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4" descr="http://im0-tub-ru.yandex.net/i?id=323289987-4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5072074"/>
            <a:ext cx="2143140" cy="16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http://im3-tub-ru.yandex.net/i?id=389757359-0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1" y="5072075"/>
            <a:ext cx="2143140" cy="16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5" descr="http://im2-tub-ru.yandex.net/i?id=626451437-0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1" y="5072075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47262855"/>
              </p:ext>
            </p:extLst>
          </p:nvPr>
        </p:nvGraphicFramePr>
        <p:xfrm>
          <a:off x="6516216" y="332656"/>
          <a:ext cx="252028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845" y="116632"/>
            <a:ext cx="860897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4952547"/>
              </p:ext>
            </p:extLst>
          </p:nvPr>
        </p:nvGraphicFramePr>
        <p:xfrm>
          <a:off x="5928003" y="854164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25234" y="2918750"/>
            <a:ext cx="5651613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4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338" y="837682"/>
            <a:ext cx="5547793" cy="22312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 </a:t>
            </a:r>
            <a:r>
              <a:rPr lang="ru-RU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tx2"/>
                </a:solidFill>
                <a:latin typeface="Cambria" panose="02040503050406030204" pitchFamily="18" charset="0"/>
              </a:rPr>
              <a:t>дополнительного образования в городском округе Сухой </a:t>
            </a:r>
            <a:r>
              <a:rPr lang="ru-RU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Лог» муниципальной программы </a:t>
            </a:r>
            <a:r>
              <a:rPr lang="ru-RU" sz="1600" dirty="0">
                <a:solidFill>
                  <a:schemeClr val="tx2"/>
                </a:solidFill>
                <a:latin typeface="Cambria" panose="02040503050406030204" pitchFamily="18" charset="0"/>
              </a:rPr>
              <a:t>«Развитие системы образования в городском округе Сухой Лог до 2020 года</a:t>
            </a:r>
            <a:r>
              <a:rPr lang="ru-RU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» свою деятельность осуществляют две организации дополнительного образования детей: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МАУ ДО «ДЮСШ» и МАУ ДО «Центр дополнительного образования».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  </a:t>
            </a: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18" name="Picture 12" descr="C:\Documents and Settings\Светлана\Local Settings\Temporary Internet Files\Content.IE5\Y9VG143M\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158" y="3149621"/>
            <a:ext cx="2183110" cy="163733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9" name="Picture 23" descr="&amp;Mcy;&amp;Acy;&amp;Ucy;&amp;Dcy;&amp;Ocy; &amp;TScy;&amp;D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272" y="5061253"/>
            <a:ext cx="2215995" cy="1551199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452829652"/>
              </p:ext>
            </p:extLst>
          </p:nvPr>
        </p:nvGraphicFramePr>
        <p:xfrm>
          <a:off x="2699792" y="3356992"/>
          <a:ext cx="6144027" cy="32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http://im0-tub-ru.yandex.net/i?id=71088846-4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52"/>
            <a:ext cx="2000264" cy="140205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Рисунок 7" descr="http://im4-tub-ru.yandex.net/i?id=171533812-3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521848"/>
            <a:ext cx="2000263" cy="150019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2467" name="Picture 3" descr="C:\Documents and Settings\Светлана\Local Settings\Temporary Internet Files\Content.IE5\Y9VG143M\DSCN0752 [1024x768]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1785927"/>
            <a:ext cx="2000264" cy="15001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69" name="Picture 5" descr="C:\Documents and Settings\Светлана\Local Settings\Temporary Internet Files\Content.IE5\Y9VG143M\detskiy_gorodok_ribakov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9154" y="5252641"/>
            <a:ext cx="2071703" cy="14466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71" name="Picture 7" descr="C:\Documents and Settings\Светлана\Local Settings\Temporary Internet Files\Content.IE5\UVYVIHEN\IMG_031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3485" y="5252641"/>
            <a:ext cx="1928827" cy="14466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72" name="Picture 8" descr="C:\Documents and Settings\Светлана\Local Settings\Temporary Internet Files\Content.IE5\UVYVIHEN\Riasna03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7353" y="5252642"/>
            <a:ext cx="2071703" cy="14231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2500298" y="152400"/>
            <a:ext cx="6357983" cy="415498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i="1" dirty="0" smtClean="0">
                <a:latin typeface="Cambria" pitchFamily="18" charset="0"/>
                <a:cs typeface="Times New Roman" pitchFamily="18" charset="0"/>
              </a:rPr>
              <a:t>Обеспечение отдыха и оздоровления </a:t>
            </a:r>
            <a:r>
              <a:rPr lang="ru-RU" sz="2100" b="1" i="1" dirty="0">
                <a:latin typeface="Cambria" pitchFamily="18" charset="0"/>
                <a:cs typeface="Times New Roman" pitchFamily="18" charset="0"/>
              </a:rPr>
              <a:t>детей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44200"/>
              </p:ext>
            </p:extLst>
          </p:nvPr>
        </p:nvGraphicFramePr>
        <p:xfrm>
          <a:off x="2489002" y="714357"/>
          <a:ext cx="6369280" cy="2443030"/>
        </p:xfrm>
        <a:graphic>
          <a:graphicData uri="http://schemas.openxmlformats.org/drawingml/2006/table">
            <a:tbl>
              <a:tblPr firstRow="1" bandRow="1"/>
              <a:tblGrid>
                <a:gridCol w="3435117"/>
                <a:gridCol w="1001909"/>
                <a:gridCol w="1001909"/>
                <a:gridCol w="930345"/>
              </a:tblGrid>
              <a:tr h="287921">
                <a:tc rowSpan="2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2015 год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2016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9603">
                <a:tc v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912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itchFamily="18" charset="0"/>
                          <a:cs typeface="+mn-cs"/>
                        </a:rPr>
                        <a:t>Всего</a:t>
                      </a:r>
                      <a:r>
                        <a:rPr lang="ru-RU" sz="1400" b="0" baseline="0" dirty="0" smtClean="0">
                          <a:latin typeface="Cambria" pitchFamily="18" charset="0"/>
                          <a:cs typeface="+mn-cs"/>
                        </a:rPr>
                        <a:t> </a:t>
                      </a:r>
                      <a:r>
                        <a:rPr lang="ru-RU" sz="1400" dirty="0" smtClean="0">
                          <a:latin typeface="Cambria" pitchFamily="18" charset="0"/>
                          <a:cs typeface="Times New Roman" pitchFamily="18" charset="0"/>
                        </a:rPr>
                        <a:t>расходы на летнюю оздоровительную компанию</a:t>
                      </a:r>
                      <a:r>
                        <a:rPr lang="ru-RU" sz="1400" b="0" baseline="0" dirty="0" smtClean="0">
                          <a:latin typeface="Cambria" pitchFamily="18" charset="0"/>
                          <a:cs typeface="+mn-cs"/>
                        </a:rPr>
                        <a:t>, </a:t>
                      </a:r>
                    </a:p>
                    <a:p>
                      <a:r>
                        <a:rPr lang="ru-RU" sz="1400" b="0" baseline="0" dirty="0" smtClean="0">
                          <a:latin typeface="Cambria" pitchFamily="18" charset="0"/>
                          <a:cs typeface="+mn-cs"/>
                        </a:rPr>
                        <a:t>в том числе: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13 197,1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13 995,6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13 995,5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457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 за счет средств областного бюджета, тыс. руб.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10 851,7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10 851,7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10 851,7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6733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 за счет средств местного бюджета, тыс. руб.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ru-RU" sz="1400" baseline="0" dirty="0" smtClean="0">
                          <a:latin typeface="Cambria" panose="02040503050406030204" pitchFamily="18" charset="0"/>
                        </a:rPr>
                        <a:t> 345,4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3 143,9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3 143,8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2500298" y="3298497"/>
            <a:ext cx="6369279" cy="172354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ambria" pitchFamily="18" charset="0"/>
                <a:cs typeface="Times New Roman" pitchFamily="18" charset="0"/>
              </a:rPr>
              <a:t>         </a:t>
            </a:r>
            <a:r>
              <a:rPr lang="ru-RU" sz="1500" dirty="0" smtClean="0">
                <a:latin typeface="Cambria" pitchFamily="18" charset="0"/>
                <a:cs typeface="Times New Roman" pitchFamily="18" charset="0"/>
              </a:rPr>
              <a:t>Общее </a:t>
            </a:r>
            <a:r>
              <a:rPr lang="ru-RU" sz="1500" dirty="0">
                <a:latin typeface="Cambria" pitchFamily="18" charset="0"/>
                <a:cs typeface="Times New Roman" pitchFamily="18" charset="0"/>
              </a:rPr>
              <a:t>количество </a:t>
            </a:r>
            <a:r>
              <a:rPr lang="ru-RU" sz="1500" dirty="0" smtClean="0">
                <a:latin typeface="Cambria" pitchFamily="18" charset="0"/>
                <a:cs typeface="Times New Roman" pitchFamily="18" charset="0"/>
              </a:rPr>
              <a:t>детей, оздоровленных </a:t>
            </a:r>
            <a:r>
              <a:rPr lang="ru-RU" sz="1500" dirty="0">
                <a:latin typeface="Cambria" pitchFamily="18" charset="0"/>
                <a:cs typeface="Times New Roman" pitchFamily="18" charset="0"/>
              </a:rPr>
              <a:t>за летний период составило </a:t>
            </a:r>
            <a:r>
              <a:rPr lang="ru-RU" sz="1500" dirty="0" smtClean="0">
                <a:latin typeface="Cambria" pitchFamily="18" charset="0"/>
                <a:cs typeface="Times New Roman" pitchFamily="18" charset="0"/>
              </a:rPr>
              <a:t>2413</a:t>
            </a:r>
            <a:r>
              <a:rPr lang="ru-RU" sz="15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Cambria" pitchFamily="18" charset="0"/>
                <a:cs typeface="Times New Roman" pitchFamily="18" charset="0"/>
              </a:rPr>
              <a:t>человек:</a:t>
            </a:r>
          </a:p>
          <a:p>
            <a:pPr algn="just">
              <a:buFont typeface="Arial" pitchFamily="34" charset="0"/>
              <a:buChar char="•"/>
            </a:pPr>
            <a:r>
              <a:rPr lang="ru-RU" sz="1500" dirty="0" smtClean="0">
                <a:latin typeface="Cambria" pitchFamily="18" charset="0"/>
                <a:cs typeface="Times New Roman" pitchFamily="18" charset="0"/>
              </a:rPr>
              <a:t> в лагерях дневного пребывания – </a:t>
            </a:r>
            <a:r>
              <a:rPr lang="ru-RU" sz="15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1873</a:t>
            </a: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Cambria" pitchFamily="18" charset="0"/>
                <a:cs typeface="Times New Roman" pitchFamily="18" charset="0"/>
              </a:rPr>
              <a:t>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500" dirty="0" smtClean="0">
                <a:latin typeface="Cambria" pitchFamily="18" charset="0"/>
                <a:cs typeface="Times New Roman" pitchFamily="18" charset="0"/>
              </a:rPr>
              <a:t> в загородных лагерях – </a:t>
            </a:r>
            <a:r>
              <a:rPr lang="ru-RU" sz="15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350</a:t>
            </a:r>
            <a:r>
              <a:rPr lang="ru-RU" sz="1500" dirty="0" smtClean="0">
                <a:latin typeface="Cambria" pitchFamily="18" charset="0"/>
                <a:cs typeface="Times New Roman" pitchFamily="18" charset="0"/>
              </a:rPr>
              <a:t>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500" dirty="0" smtClean="0">
                <a:latin typeface="Cambria" pitchFamily="18" charset="0"/>
                <a:cs typeface="Times New Roman" pitchFamily="18" charset="0"/>
              </a:rPr>
              <a:t> в детских санаториях – </a:t>
            </a:r>
            <a:r>
              <a:rPr lang="ru-RU" sz="15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190</a:t>
            </a:r>
            <a:r>
              <a:rPr lang="ru-RU" sz="1500" dirty="0" smtClean="0">
                <a:latin typeface="Cambria" pitchFamily="18" charset="0"/>
                <a:cs typeface="Times New Roman" pitchFamily="18" charset="0"/>
              </a:rPr>
              <a:t> человек.</a:t>
            </a:r>
          </a:p>
          <a:p>
            <a:pPr algn="just"/>
            <a:r>
              <a:rPr lang="ru-RU" sz="1500" dirty="0" smtClean="0">
                <a:latin typeface="Cambria" pitchFamily="18" charset="0"/>
                <a:cs typeface="Times New Roman" pitchFamily="18" charset="0"/>
              </a:rPr>
              <a:t>Число несовершеннолетних, трудоустроенных в летний период – 248 человек, при плане – 241 человек.</a:t>
            </a:r>
            <a:endParaRPr lang="ru-RU" sz="15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425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atin typeface="Cambria" panose="02040503050406030204" pitchFamily="18" charset="0"/>
            </a:endParaRPr>
          </a:p>
          <a:p>
            <a:pPr algn="ctr"/>
            <a:endParaRPr lang="ru-RU" sz="1600" b="1" dirty="0">
              <a:latin typeface="Cambria" panose="02040503050406030204" pitchFamily="18" charset="0"/>
            </a:endParaRPr>
          </a:p>
          <a:p>
            <a:pPr algn="ctr"/>
            <a:endParaRPr lang="ru-RU" sz="1600" b="1" dirty="0" smtClean="0">
              <a:latin typeface="Cambria" panose="02040503050406030204" pitchFamily="18" charset="0"/>
            </a:endParaRPr>
          </a:p>
          <a:p>
            <a:pPr algn="ctr"/>
            <a:endParaRPr lang="ru-RU" sz="1600" b="1" dirty="0">
              <a:latin typeface="Cambria" panose="02040503050406030204" pitchFamily="18" charset="0"/>
            </a:endParaRPr>
          </a:p>
          <a:p>
            <a:pPr algn="ctr"/>
            <a:endParaRPr lang="ru-RU" sz="1600" b="1" dirty="0" smtClean="0">
              <a:latin typeface="Cambria" panose="020405030504060302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рамках пяти подпрограмм  муниципальной программы «Развитие системы образования в городском округе Сухой Лог до 2020 года»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расходы были направлены на:</a:t>
            </a:r>
          </a:p>
          <a:p>
            <a:pPr algn="ctr">
              <a:lnSpc>
                <a:spcPct val="110000"/>
              </a:lnSpc>
            </a:pPr>
            <a:endParaRPr lang="ru-RU" sz="16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Выполнение муниципального задания в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14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дошкольных учреждениях, в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13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школах, в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муниципальных  учреждениях дополнительного образования детей на сумму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709 337,3 тыс. руб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.;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Проведение ремонтных работ с целью исполнения предписаний надзорных органов 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-</a:t>
            </a:r>
          </a:p>
          <a:p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27 850,6 тыс. руб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.;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Организация питания детей в образовательных учреждениях  –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38 270,0 тыс. руб.;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Оплата бесплатного проезда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детей –сирот,  детей, оставшихся без попечения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родителей (18 человек) –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93,5 тыс. руб.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;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Капитальный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ремонт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МАОУ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СОШ №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4 с дополнительным открытием 220 мест, (оборудован новый стадион при школе, отремонтирован спортивный зал, приобретено спортивное оборудование, отремонтировано здание начальной школы) –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32 114,3 тыс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руб.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;</a:t>
            </a:r>
          </a:p>
          <a:p>
            <a:pPr marL="342900" indent="-342900">
              <a:buAutoNum type="arabicPeriod" startAt="6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Приобретение двух  автобусов для подвоза детей в МБОУ «Знаменская СОШ №8» и МБОУ ДО «ДЮСШ» -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3 972,0 тыс. руб.;</a:t>
            </a:r>
          </a:p>
          <a:p>
            <a:pPr marL="342900" indent="-342900">
              <a:buAutoNum type="arabicPeriod" startAt="6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Приобретение оборудования для создания клубов в МАОУ Лицей №17 и МАОУ СОШ №4 по патриотическому воспитанию детей  -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400,6 тыс. руб.;</a:t>
            </a:r>
          </a:p>
          <a:p>
            <a:pPr marL="342900" indent="-342900">
              <a:buAutoNum type="arabicPeriod" startAt="8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Проведение мероприятий  для детей и молодежи, спортивных мероприятий областного масштаба –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599,8 тыс. руб.;</a:t>
            </a:r>
          </a:p>
          <a:p>
            <a:pPr marL="342900" indent="-342900">
              <a:buAutoNum type="arabicPeriod" startAt="8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Поддержка талантливой молодежи и педагогов –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275,0 тыс. руб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.;</a:t>
            </a:r>
          </a:p>
          <a:p>
            <a:pPr marL="342900" indent="-342900">
              <a:buAutoNum type="arabicPeriod" startAt="8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Расходы на летнюю оздоровительную компанию –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13 995,5 тыс. руб.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AutoNum type="arabicPeriod" startAt="6"/>
            </a:pPr>
            <a:endParaRPr lang="ru-RU" sz="1400" b="1" dirty="0">
              <a:latin typeface="Cambria" panose="02040503050406030204" pitchFamily="18" charset="0"/>
            </a:endParaRPr>
          </a:p>
          <a:p>
            <a:endParaRPr lang="ru-RU" sz="1400" dirty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endParaRPr lang="ru-RU" sz="1400" dirty="0" smtClean="0">
              <a:latin typeface="Cambria" panose="02040503050406030204" pitchFamily="18" charset="0"/>
            </a:endParaRPr>
          </a:p>
          <a:p>
            <a:endParaRPr lang="ru-RU" sz="1400" dirty="0">
              <a:latin typeface="Cambria" panose="02040503050406030204" pitchFamily="18" charset="0"/>
            </a:endParaRPr>
          </a:p>
          <a:p>
            <a:endParaRPr lang="ru-RU" sz="1600" dirty="0" smtClean="0">
              <a:latin typeface="Cambria" panose="02040503050406030204" pitchFamily="18" charset="0"/>
            </a:endParaRPr>
          </a:p>
          <a:p>
            <a:pPr algn="ctr"/>
            <a:endParaRPr lang="ru-RU" sz="16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Показатели социально-экономического развития городского округа Сухой Лог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за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2016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год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273774"/>
              </p:ext>
            </p:extLst>
          </p:nvPr>
        </p:nvGraphicFramePr>
        <p:xfrm>
          <a:off x="1223628" y="1124744"/>
          <a:ext cx="7008440" cy="45491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96072"/>
                <a:gridCol w="1080120"/>
                <a:gridCol w="1152128"/>
                <a:gridCol w="1080120"/>
              </a:tblGrid>
              <a:tr h="3086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(факт)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5151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(среднегодовая), (человек)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48 803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48 621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48 723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потребительских цен,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безработицы,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Среднемесячная заработная плата,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27 961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30 379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Прожиточный минимум,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11 347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11 307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9 162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Прогноз объемов жилищного строительства, (кв.м)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14 988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2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97019"/>
            <a:ext cx="856895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Лог до 2020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39552" y="4869160"/>
            <a:ext cx="8064896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568524"/>
              </p:ext>
            </p:extLst>
          </p:nvPr>
        </p:nvGraphicFramePr>
        <p:xfrm>
          <a:off x="899592" y="1252268"/>
          <a:ext cx="7488832" cy="323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7250"/>
                <a:gridCol w="1641582"/>
              </a:tblGrid>
              <a:tr h="5030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модернизация жилищно-коммунальной инфраструктуры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23 933,7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Энергосбережение на территории городского округа Сухой Лог до 2020 года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233,9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ветхого и аварийного жилищного фонда городского округа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450,0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63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дорожного хозяйства городского округа Сухой Лог до 2020 года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30 713,4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5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благоустройства территории городского округа Сухой Лог до 2020 года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24 802,5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213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программы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13 629,2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государственных полномочий по предоставлению гражданам субсидий и компенсаций по оплате жилищно-коммунальных услуг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121 648,2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55576" y="449982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2014-2016 гг. (тыс. 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72107087"/>
              </p:ext>
            </p:extLst>
          </p:nvPr>
        </p:nvGraphicFramePr>
        <p:xfrm>
          <a:off x="971600" y="4941168"/>
          <a:ext cx="7416824" cy="166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72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936104"/>
          </a:xfrm>
        </p:spPr>
        <p:txBody>
          <a:bodyPr>
            <a:noAutofit/>
          </a:bodyPr>
          <a:lstStyle/>
          <a:p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93547"/>
              </p:ext>
            </p:extLst>
          </p:nvPr>
        </p:nvGraphicFramePr>
        <p:xfrm>
          <a:off x="445450" y="1124744"/>
          <a:ext cx="8158998" cy="4719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34662"/>
                <a:gridCol w="1008112"/>
                <a:gridCol w="1008112"/>
                <a:gridCol w="1008112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2016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8033"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газифицированной территории по отношению к общей площади городского округа Сухой Лог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48,2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44,9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Ввод дополнительных мощностей газопроводов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11,3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7,9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протяженности автомобильных дорог общего пользования местного значения соответствующих нормативным требованиям к транспортно-эксплуатационным показателям от общей протяженности автомобильных дорог общего пользования местного значения 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22,7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22,7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дворовых территорий городского округа Сухой Лог, уровень благоустройства которых соответствует современным требованиям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337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337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ликвидированных несанкционированных свалок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5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кладбищ в отношении которых выполнены работы по содержанию от общей площади имеющихся на территории городского округа Сухой Лог мест захоронения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100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семей, обратившихся за предоставлением субсидии на оплату жилого помещения и коммунальных услуг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2350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1632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Доля граждан, получивших субсидию на оплату ЖКУ, в общей численности граждан, имеющих право на соответствующие меры социальной поддержки и обратившихся в уполномоченный орган городского округа Сухой Лог</a:t>
                      </a:r>
                    </a:p>
                    <a:p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8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06661" y="481395"/>
            <a:ext cx="6408712" cy="4352911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Общий объем инвестиций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 МП «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Развитие жилищно-коммунального и дорожного хозяйства, организации благоустройства и повышения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энергетической эффективности в городском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округе Сухой Лог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 2020 года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»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 рамках подпрограммы 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«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Развитие и модернизация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жилищно-коммунальной инфраструктуры»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2016 году 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составил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9 790,9 тыс. рублей</a:t>
            </a:r>
          </a:p>
        </p:txBody>
      </p:sp>
      <p:pic>
        <p:nvPicPr>
          <p:cNvPr id="17" name="Picture 2" descr="C:\Documents and Settings\Светлана\Local Settings\Temporary Internet Files\Content.IE5\OHQJ0H6B\MC90018597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9402" y="104207"/>
            <a:ext cx="2005086" cy="2003079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4250165"/>
            <a:ext cx="4464496" cy="2164831"/>
          </a:xfrm>
          <a:prstGeom prst="roundRect">
            <a:avLst>
              <a:gd name="adj" fmla="val 102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itchFamily="18" charset="0"/>
              </a:rPr>
              <a:t>Газоснабжение жилых домов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Cambria" pitchFamily="18" charset="0"/>
              </a:rPr>
              <a:t>д. Глядены  Сухоложского 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 района </a:t>
            </a:r>
            <a:r>
              <a:rPr lang="ru-RU" sz="1400" b="1" dirty="0">
                <a:solidFill>
                  <a:schemeClr val="bg1"/>
                </a:solidFill>
                <a:latin typeface="Cambria" pitchFamily="18" charset="0"/>
              </a:rPr>
              <a:t>Свердловской области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Cambria" pitchFamily="18" charset="0"/>
              </a:rPr>
              <a:t> -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8 161,0 </a:t>
            </a:r>
            <a:r>
              <a:rPr lang="ru-RU" sz="1400" b="1" dirty="0">
                <a:solidFill>
                  <a:schemeClr val="bg1"/>
                </a:solidFill>
                <a:latin typeface="Cambria" pitchFamily="18" charset="0"/>
              </a:rPr>
              <a:t>тыс. руб.,  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в </a:t>
            </a:r>
            <a:r>
              <a:rPr lang="ru-RU" sz="1400" b="1" dirty="0">
                <a:solidFill>
                  <a:schemeClr val="bg1"/>
                </a:solidFill>
                <a:latin typeface="Cambria" pitchFamily="18" charset="0"/>
              </a:rPr>
              <a:t>том числе: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ambria" pitchFamily="18" charset="0"/>
              </a:rPr>
              <a:t>из федерального бюджета – 2 706,0  тыс. руб.;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ambria" pitchFamily="18" charset="0"/>
              </a:rPr>
              <a:t>из областного бюджета – 4 377,5  тыс. руб. ;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ambria" pitchFamily="18" charset="0"/>
              </a:rPr>
              <a:t>из местного бюджета – 1 077,5  тыс. руб</a:t>
            </a:r>
            <a:r>
              <a:rPr lang="ru-RU" sz="1500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20072" y="4725144"/>
            <a:ext cx="3456384" cy="1689853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mbria" pitchFamily="18" charset="0"/>
              </a:rPr>
              <a:t>Расширение существующих сетей газоснабжения </a:t>
            </a:r>
          </a:p>
          <a:p>
            <a:pPr algn="ctr"/>
            <a:r>
              <a:rPr lang="ru-RU" sz="1600" b="1" dirty="0">
                <a:latin typeface="Cambria" pitchFamily="18" charset="0"/>
              </a:rPr>
              <a:t>жилых домов по ул. Кирова,  пос. Алтынай </a:t>
            </a:r>
            <a:endParaRPr lang="ru-RU" sz="1600" b="1" dirty="0" smtClean="0">
              <a:latin typeface="Cambria" pitchFamily="18" charset="0"/>
            </a:endParaRPr>
          </a:p>
          <a:p>
            <a:pPr algn="ctr"/>
            <a:r>
              <a:rPr lang="ru-RU" sz="1600" b="1" dirty="0" smtClean="0">
                <a:latin typeface="Cambria" pitchFamily="18" charset="0"/>
              </a:rPr>
              <a:t>- </a:t>
            </a:r>
            <a:r>
              <a:rPr lang="ru-RU" sz="1600" b="1" dirty="0">
                <a:latin typeface="Cambria" pitchFamily="18" charset="0"/>
              </a:rPr>
              <a:t>1 629,9 тыс. руб.</a:t>
            </a:r>
          </a:p>
          <a:p>
            <a:pPr algn="ctr"/>
            <a:endParaRPr lang="ru-RU" sz="1600" b="1" dirty="0">
              <a:latin typeface="Cambria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927185">
            <a:off x="7161111" y="4064597"/>
            <a:ext cx="941349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 rot="8379247">
            <a:off x="862997" y="3613963"/>
            <a:ext cx="845081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6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9" y="428605"/>
            <a:ext cx="7858180" cy="9286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Расходы на содержание и ремонт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автомобильных дорог в 2016 году – 30 713,4  тыс. руб.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1630607"/>
            <a:ext cx="5429288" cy="136634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Содержание и текущий ремонт автомобильных дорог общего пользования, мостов и иных транспортных инженерных сооружений - 23 463,2  тыс. рублей </a:t>
            </a:r>
          </a:p>
          <a:p>
            <a:pPr algn="ctr"/>
            <a:endParaRPr lang="ru-RU" sz="1600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3167063"/>
            <a:ext cx="5429288" cy="1905012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Cambria" pitchFamily="18" charset="0"/>
            </a:endParaRPr>
          </a:p>
          <a:p>
            <a:pPr algn="ctr"/>
            <a:r>
              <a:rPr lang="ru-RU" b="1" dirty="0" smtClean="0">
                <a:latin typeface="Cambria" pitchFamily="18" charset="0"/>
              </a:rPr>
              <a:t>Ремонт автомобильных дорог общего пользования местного значения – 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5 615,0  тыс. рублей 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- </a:t>
            </a:r>
            <a:r>
              <a:rPr lang="ru-RU" dirty="0"/>
              <a:t>ремонт автодороги </a:t>
            </a:r>
            <a:r>
              <a:rPr lang="ru-RU" dirty="0" smtClean="0"/>
              <a:t>п. Риковский, </a:t>
            </a:r>
            <a:r>
              <a:rPr lang="ru-RU" dirty="0"/>
              <a:t>ремонт </a:t>
            </a:r>
            <a:r>
              <a:rPr lang="ru-RU" dirty="0" smtClean="0"/>
              <a:t>автодороги ул. Маяковского, ремонт  </a:t>
            </a:r>
            <a:r>
              <a:rPr lang="ru-RU" dirty="0"/>
              <a:t>покрытия городской автодороги струйно-инъекционным </a:t>
            </a:r>
            <a:r>
              <a:rPr lang="ru-RU" dirty="0" smtClean="0"/>
              <a:t>методом</a:t>
            </a:r>
            <a:endParaRPr lang="ru-RU" b="1" dirty="0" smtClean="0">
              <a:latin typeface="Cambria" pitchFamily="18" charset="0"/>
            </a:endParaRPr>
          </a:p>
          <a:p>
            <a:pPr algn="ctr"/>
            <a:r>
              <a:rPr lang="ru-RU" b="1" dirty="0" smtClean="0">
                <a:latin typeface="Cambria" pitchFamily="18" charset="0"/>
              </a:rPr>
              <a:t> 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111620" name="Picture 4" descr="C:\Documents and Settings\Светлана\Local Settings\Temporary Internet Files\Content.IE5\V3PBZLOW\%D0%BE%D0%B1%D0%BE%D1%80%D1%83%D0%B4%D0%BE%D0%B2%D0%B0%D0%BD%D0%B8%D0%B5-%D0%B4%D0%BB%D1%8F-%D1%80%D0%B5%D0%BC%D0%BE%D0%BD%D1%82%D0%B0-%D0%B4%D0%BE%D1%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1"/>
            <a:ext cx="2286016" cy="15240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1624" name="Picture 8" descr="C:\Documents and Settings\Светлана\Local Settings\Temporary Internet Files\Content.IE5\OB7FQKXD\IMG_7599_1-450x3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809" y="3387360"/>
            <a:ext cx="2286016" cy="15240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1688" name="AutoShape 72" descr="&amp;Vcy; &amp;Scy;&amp;ucy;&amp;khcy;&amp;ocy;&amp;mcy; &amp;Lcy;&amp;ocy;&amp;gcy;&amp;ucy; &amp;ocy;&amp;bcy;&amp;hardcy;&amp;yacy;&amp;vcy;&amp;lcy;&amp;iecy;&amp;ncy;&amp;acy; &amp;ocy;&amp;khcy;&amp;ocy;&amp;tcy;&amp;acy; &amp;ncy;&amp;acy; &quot;&amp;Zcy;&amp;iecy;&amp;bcy;&amp;rcy;&amp;ucy;&quot; &quot; 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90" name="AutoShape 74" descr="&amp;Vcy; &amp;Scy;&amp;ucy;&amp;khcy;&amp;ocy;&amp;mcy; &amp;Lcy;&amp;ocy;&amp;gcy;&amp;ucy; &amp;ocy;&amp;bcy;&amp;hardcy;&amp;yacy;&amp;vcy;&amp;lcy;&amp;iecy;&amp;ncy;&amp;acy; &amp;ocy;&amp;khcy;&amp;ocy;&amp;tcy;&amp;acy; &amp;ncy;&amp;acy; &quot;&amp;Zcy;&amp;iecy;&amp;bcy;&amp;rcy;&amp;ucy;&quot; &quot; 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1692" name="Picture 76" descr="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 &quot; &amp;Scy;&amp;tcy;&amp;rcy;&amp;acy;&amp;ncy;&amp;icy;&amp;tscy;&amp;acy; 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72075"/>
            <a:ext cx="2286016" cy="16073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133285" y="5227680"/>
            <a:ext cx="5429288" cy="12961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b="1" dirty="0" smtClean="0">
                <a:latin typeface="Cambria" pitchFamily="18" charset="0"/>
              </a:rPr>
              <a:t>Капитальный ремонт автомобильной дороги по ул. Белинского, г. Сухой Лог Свердловской области – 1 635,2  тыс. рублей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 </a:t>
            </a:r>
            <a:endParaRPr lang="ru-RU" sz="2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3" descr="http://im7-tub-ru.yandex.net/i?id=368290971-5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502" y="2348880"/>
            <a:ext cx="2286016" cy="15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651223"/>
              </p:ext>
            </p:extLst>
          </p:nvPr>
        </p:nvGraphicFramePr>
        <p:xfrm>
          <a:off x="3059831" y="1484784"/>
          <a:ext cx="5688633" cy="298623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76265"/>
                <a:gridCol w="1224136"/>
                <a:gridCol w="1228765"/>
                <a:gridCol w="859467"/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Наименование показателя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План 2016 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Факт 2016г.,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% исполнения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1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Жилищное хозяйство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13 219,7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13 205,6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99,9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5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Коммунальное хозяйство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46 442,2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44 167,7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95,1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9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Благоустройство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23 969,5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23 855,6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99,5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06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14 867,8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14 642,9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98,5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4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Cambria" pitchFamily="18" charset="0"/>
                        </a:rPr>
                        <a:t>ИТОГО: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98 499,2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95 871,8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97,3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9" descr="http://im3-tub-ru.yandex.net/i?id=645429850-1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2656"/>
            <a:ext cx="2309829" cy="1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12" descr="http://im1-tub-ru.yandex.net/i?id=10712872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09" y="4149080"/>
            <a:ext cx="2286016" cy="15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26140010"/>
              </p:ext>
            </p:extLst>
          </p:nvPr>
        </p:nvGraphicFramePr>
        <p:xfrm>
          <a:off x="3003448" y="4725144"/>
          <a:ext cx="5817023" cy="188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03449" y="260648"/>
            <a:ext cx="59046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</a:rPr>
              <a:t>В рамках муниципальной программы </a:t>
            </a:r>
            <a:r>
              <a:rPr lang="ru-RU" sz="1400" b="1" dirty="0">
                <a:latin typeface="Cambria" panose="02040503050406030204" pitchFamily="18" charset="0"/>
              </a:rPr>
              <a:t>«</a:t>
            </a:r>
            <a:r>
              <a:rPr lang="ru-RU" sz="1400" dirty="0">
                <a:latin typeface="Cambria" panose="02040503050406030204" pitchFamily="18" charset="0"/>
              </a:rPr>
              <a:t>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 </a:t>
            </a:r>
            <a:r>
              <a:rPr lang="ru-RU" sz="1400" dirty="0" smtClean="0">
                <a:latin typeface="Cambria" panose="02040503050406030204" pitchFamily="18" charset="0"/>
              </a:rPr>
              <a:t> расходы распределяются  по следующим направлениям: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69942" y="3653193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2014-2016 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83568" y="4005064"/>
            <a:ext cx="7776864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878735"/>
              </p:ext>
            </p:extLst>
          </p:nvPr>
        </p:nvGraphicFramePr>
        <p:xfrm>
          <a:off x="1475656" y="1124744"/>
          <a:ext cx="6552728" cy="22507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12568"/>
                <a:gridCol w="1440160"/>
              </a:tblGrid>
              <a:tr h="5758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910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Организация деятельности развития культуры и искусства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61 804,0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551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Развитие дополнительного образования в сфере культуры и искусства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34 635,6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2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Обеспечение реализации программы "Развитие культуры и искусства на территории городского округа Сухой Лог до 2020 года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12 482,2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28794734"/>
              </p:ext>
            </p:extLst>
          </p:nvPr>
        </p:nvGraphicFramePr>
        <p:xfrm>
          <a:off x="1106478" y="4293096"/>
          <a:ext cx="7128792" cy="214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93284" y="188640"/>
            <a:ext cx="8155180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МП «Развитие культуры и искусства в городском округе Сухой Лог до 2020 года»</a:t>
            </a:r>
            <a:endParaRPr lang="ru-RU" sz="2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992888" cy="34864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«Развитие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культуры и искусства в городском округе Сухой Лог до 2020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года»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231478"/>
              </p:ext>
            </p:extLst>
          </p:nvPr>
        </p:nvGraphicFramePr>
        <p:xfrm>
          <a:off x="611560" y="1340768"/>
          <a:ext cx="8064897" cy="50454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883514"/>
                <a:gridCol w="1059583"/>
                <a:gridCol w="1060900"/>
                <a:gridCol w="106090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2016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9438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3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Посещаемость населением городского округа Сухой Лог мероприятий, проводимых культурно-досуговыми учреждениями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261,0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382,3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3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детей, посещающих культурно-досуговые учреждения и творческие кружки на постоянной основе, от общего числа детей в возрасте до 18 лет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39,5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51,9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5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сельских населенных пунктов, охваченных культурно-досуговыми услугами, от общего числа сельских населенных пунктов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44,0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44,0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9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муниципальных учреждений культуры, находящихся в удовлетворительном состоянии, в общем количестве таких учреждений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84,6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84,6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115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выпускников детских школ искусств, поступивших на обучение в  профессиональные образовательные организации (учреждения)  в сфере культуры и искусства, от общего числа выпускников предыдущего года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14,0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23,6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98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Численность детей, которые обеспечиваются мерой социальной поддержки по бесплатному получению художественного образования в муниципальных учреждениях дополнительного образования, всего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117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148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265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детей, получающих художественное образование в школах искусств, в общей численности детского населения городского округа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7,5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8,7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Уровень удовлетворенности населения качеством и доступностью оказываемых населению государственных услуг в сфере культуры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75,0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75,0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4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513022" y="1390042"/>
            <a:ext cx="3096344" cy="475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latin typeface="Cambria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МБУ «Сухоложская централизованная библиотечная система»  – 1  учреждение</a:t>
            </a:r>
          </a:p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(12 филиалов);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МБУ «Сухоложский историко-краеведческий музей» – 1  учреждение;  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МБУ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«Организационный центр учреждений культуры» – 1 учреждение;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МБУК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«Камерный хор»  - 1  учреждение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;</a:t>
            </a:r>
          </a:p>
          <a:p>
            <a:pPr>
              <a:lnSpc>
                <a:spcPct val="114000"/>
              </a:lnSpc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Дома культуры – 4 учреждения с 7 структурными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подразделениями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47016" y="2708920"/>
            <a:ext cx="482453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МБУ </a:t>
            </a: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</a:rPr>
              <a:t>«Сухоложский историко-краеведческий музей» было организовано и проведено </a:t>
            </a:r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45 </a:t>
            </a: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</a:rPr>
              <a:t>выставок, их посетило </a:t>
            </a:r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12 684 человека.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6679" y="1268760"/>
            <a:ext cx="4824536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Cambria" panose="02040503050406030204" pitchFamily="18" charset="0"/>
              </a:rPr>
              <a:t>Организовано </a:t>
            </a:r>
            <a:r>
              <a:rPr lang="ru-RU" sz="1200" dirty="0">
                <a:latin typeface="Cambria" panose="02040503050406030204" pitchFamily="18" charset="0"/>
              </a:rPr>
              <a:t>библиотечное обслуживание населения. </a:t>
            </a:r>
            <a:endParaRPr lang="ru-RU" sz="1200" dirty="0" smtClean="0">
              <a:latin typeface="Cambria" panose="02040503050406030204" pitchFamily="18" charset="0"/>
            </a:endParaRPr>
          </a:p>
          <a:p>
            <a:r>
              <a:rPr lang="ru-RU" sz="1200" dirty="0" smtClean="0">
                <a:latin typeface="Cambria" panose="02040503050406030204" pitchFamily="18" charset="0"/>
              </a:rPr>
              <a:t>Число </a:t>
            </a:r>
            <a:r>
              <a:rPr lang="ru-RU" sz="1200" dirty="0">
                <a:latin typeface="Cambria" panose="02040503050406030204" pitchFamily="18" charset="0"/>
              </a:rPr>
              <a:t>посещений библиотеки за отчетный период </a:t>
            </a:r>
            <a:r>
              <a:rPr lang="ru-RU" sz="1200" dirty="0" smtClean="0">
                <a:latin typeface="Cambria" panose="02040503050406030204" pitchFamily="18" charset="0"/>
              </a:rPr>
              <a:t> составляет  </a:t>
            </a:r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87,8 тыс. человек </a:t>
            </a: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план - </a:t>
            </a: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</a:rPr>
              <a:t>83,5 тыс</a:t>
            </a:r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 человек</a:t>
            </a: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</a:rPr>
              <a:t>). В </a:t>
            </a:r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сводном </a:t>
            </a: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</a:rPr>
              <a:t>электронном </a:t>
            </a:r>
            <a:r>
              <a:rPr lang="ru-RU" sz="1200" dirty="0">
                <a:latin typeface="Cambria" panose="02040503050406030204" pitchFamily="18" charset="0"/>
              </a:rPr>
              <a:t>каталоге библиотек  </a:t>
            </a:r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1 176  библиографических записей, по </a:t>
            </a: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</a:rPr>
              <a:t>сравнению с предыдущим  периодом число записей увеличилось в </a:t>
            </a:r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2 </a:t>
            </a: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</a:rPr>
              <a:t>раза.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6679" y="3647937"/>
            <a:ext cx="4824536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200" dirty="0">
                <a:latin typeface="Cambria" panose="02040503050406030204" pitchFamily="18" charset="0"/>
              </a:rPr>
              <a:t>В соответствии с планом общегородских мероприятий </a:t>
            </a:r>
            <a:r>
              <a:rPr lang="ru-RU" sz="1200" dirty="0" smtClean="0">
                <a:latin typeface="Cambria" panose="02040503050406030204" pitchFamily="18" charset="0"/>
              </a:rPr>
              <a:t>в 2016 году состоялось 30  мероприятий, </a:t>
            </a:r>
            <a:r>
              <a:rPr lang="ru-RU" sz="1200" dirty="0">
                <a:latin typeface="Cambria" panose="02040503050406030204" pitchFamily="18" charset="0"/>
              </a:rPr>
              <a:t>в том числе наиболее значимые мероприятия:</a:t>
            </a:r>
          </a:p>
          <a:p>
            <a:pPr fontAlgn="base"/>
            <a:r>
              <a:rPr lang="ru-RU" sz="1200" dirty="0" smtClean="0">
                <a:latin typeface="Cambria" panose="02040503050406030204" pitchFamily="18" charset="0"/>
              </a:rPr>
              <a:t>    - </a:t>
            </a:r>
            <a:r>
              <a:rPr lang="ru-RU" sz="1200" dirty="0">
                <a:latin typeface="Cambria" panose="02040503050406030204" pitchFamily="18" charset="0"/>
              </a:rPr>
              <a:t>Новогодние и рождественские мероприятия;</a:t>
            </a:r>
          </a:p>
          <a:p>
            <a:pPr fontAlgn="base"/>
            <a:r>
              <a:rPr lang="ru-RU" sz="1200" dirty="0" smtClean="0">
                <a:latin typeface="Cambria" panose="02040503050406030204" pitchFamily="18" charset="0"/>
              </a:rPr>
              <a:t>    - </a:t>
            </a:r>
            <a:r>
              <a:rPr lang="ru-RU" sz="1200" dirty="0">
                <a:latin typeface="Cambria" panose="02040503050406030204" pitchFamily="18" charset="0"/>
              </a:rPr>
              <a:t>День защитников Отечества;</a:t>
            </a:r>
          </a:p>
          <a:p>
            <a:pPr fontAlgn="base"/>
            <a:r>
              <a:rPr lang="ru-RU" sz="1200" dirty="0" smtClean="0">
                <a:latin typeface="Cambria" panose="02040503050406030204" pitchFamily="18" charset="0"/>
              </a:rPr>
              <a:t>    - </a:t>
            </a:r>
            <a:r>
              <a:rPr lang="ru-RU" sz="1200" dirty="0">
                <a:latin typeface="Cambria" panose="02040503050406030204" pitchFamily="18" charset="0"/>
              </a:rPr>
              <a:t>Проводы зимы;</a:t>
            </a:r>
          </a:p>
          <a:p>
            <a:pPr fontAlgn="base"/>
            <a:r>
              <a:rPr lang="ru-RU" sz="1200" dirty="0" smtClean="0">
                <a:latin typeface="Cambria" panose="02040503050406030204" pitchFamily="18" charset="0"/>
              </a:rPr>
              <a:t>    - </a:t>
            </a:r>
            <a:r>
              <a:rPr lang="ru-RU" sz="1200" dirty="0">
                <a:latin typeface="Cambria" panose="02040503050406030204" pitchFamily="18" charset="0"/>
              </a:rPr>
              <a:t>День Победы, день памяти и скорби, День молодежи, День города т.д</a:t>
            </a:r>
            <a:r>
              <a:rPr lang="ru-RU" sz="1200" dirty="0" smtClean="0">
                <a:latin typeface="Cambria" panose="02040503050406030204" pitchFamily="18" charset="0"/>
              </a:rPr>
              <a:t>. 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47016" y="5445224"/>
            <a:ext cx="4824536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По состоянию на 1 января 2017 года в учреждениях культуры действуют </a:t>
            </a: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</a:rPr>
              <a:t>98 к</a:t>
            </a:r>
            <a:r>
              <a:rPr lang="ru-RU" sz="1200" dirty="0">
                <a:latin typeface="Cambria" panose="02040503050406030204" pitchFamily="18" charset="0"/>
              </a:rPr>
              <a:t>лубных формирований, в которых занимаются </a:t>
            </a:r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2923 человека</a:t>
            </a:r>
            <a:r>
              <a:rPr lang="ru-RU" sz="1200" dirty="0" smtClean="0">
                <a:latin typeface="Cambria" panose="02040503050406030204" pitchFamily="18" charset="0"/>
              </a:rPr>
              <a:t>, </a:t>
            </a:r>
            <a:r>
              <a:rPr lang="ru-RU" sz="1200" dirty="0">
                <a:latin typeface="Cambria" panose="02040503050406030204" pitchFamily="18" charset="0"/>
              </a:rPr>
              <a:t>из них 9 коллективов самодеятельного художественного творчества имеют звание «народный (образцовый</a:t>
            </a:r>
            <a:r>
              <a:rPr lang="ru-RU" sz="1200" dirty="0" smtClean="0">
                <a:latin typeface="Cambria" panose="02040503050406030204" pitchFamily="18" charset="0"/>
              </a:rPr>
              <a:t>)».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4312" y="188640"/>
            <a:ext cx="8136903" cy="831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На территории городского округа осуществляют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деятельность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8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муниципальных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учреждений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культуры:</a:t>
            </a:r>
          </a:p>
        </p:txBody>
      </p:sp>
    </p:spTree>
    <p:extLst>
      <p:ext uri="{BB962C8B-B14F-4D97-AF65-F5344CB8AC3E}">
        <p14:creationId xmlns:p14="http://schemas.microsoft.com/office/powerpoint/2010/main" val="1912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804138"/>
              </p:ext>
            </p:extLst>
          </p:nvPr>
        </p:nvGraphicFramePr>
        <p:xfrm>
          <a:off x="484709" y="1916832"/>
          <a:ext cx="8286807" cy="3292005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5311427"/>
                <a:gridCol w="1008112"/>
                <a:gridCol w="1008112"/>
                <a:gridCol w="959156"/>
              </a:tblGrid>
              <a:tr h="2512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21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74 380,2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74 366,2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99,98%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8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Организация деятельности городского музея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2 399,2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2 399,2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Организация библиотечного обслуживания. 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11 642,6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11 642,6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3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Организация деятельности домов культуры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42 020,2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42 020,2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4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Текущий ремонт зданий и помещений, укрепление и развитие материально-технической базы учреждений культуры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2 855,0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2 855,0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3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Проведение общегородских мероприятий в сфере культуры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2 967,0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2 967,0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0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Управление культурой, прочие учреждения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12 496,2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12 482,2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99,89%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553517"/>
              </p:ext>
            </p:extLst>
          </p:nvPr>
        </p:nvGraphicFramePr>
        <p:xfrm>
          <a:off x="502334" y="5589241"/>
          <a:ext cx="8263755" cy="858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1703"/>
                <a:gridCol w="1026249"/>
                <a:gridCol w="1099554"/>
                <a:gridCol w="1026249"/>
              </a:tblGrid>
              <a:tr h="4320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Средняя заработная плата работников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учреждения культуры,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2015 год факт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2016 год план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2016 год факт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1323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23 474,0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23 474,0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23 501,4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456681"/>
              </p:ext>
            </p:extLst>
          </p:nvPr>
        </p:nvGraphicFramePr>
        <p:xfrm>
          <a:off x="6588225" y="133305"/>
          <a:ext cx="2354604" cy="157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4709" y="186899"/>
            <a:ext cx="5815483" cy="115386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Расходы  по  разделу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«Культура и кинематография» в 2016 году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составили  74 366,2 тыс. рублей</a:t>
            </a:r>
            <a:endParaRPr lang="ru-RU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52404406"/>
              </p:ext>
            </p:extLst>
          </p:nvPr>
        </p:nvGraphicFramePr>
        <p:xfrm>
          <a:off x="6081772" y="356912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59832" y="2761492"/>
            <a:ext cx="5616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272" y="260648"/>
            <a:ext cx="5727500" cy="25202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образования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сфере культуры и искусства» муниципальной программы 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Развитие культуры и искусства в городском округе Сухой Лог до 2020 года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» свою деятельность осуществляют две организации дополнительного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 детей: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МБУ ДО «Сухоложская детская музыкальная школа» и МБУ ДО «Сухоложская школа искусств»,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дополнительное образование получают 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926 человек. 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</a:t>
            </a: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Рисунок 12" descr="http://im3-tub-ru.yandex.net/i?id=446776266-3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793" y="4750936"/>
            <a:ext cx="2353907" cy="17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" name="Рисунок 10" descr="http://im6-tub-ru.yandex.net/i?id=108840490-3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272" y="2780928"/>
            <a:ext cx="238826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86980639"/>
              </p:ext>
            </p:extLst>
          </p:nvPr>
        </p:nvGraphicFramePr>
        <p:xfrm>
          <a:off x="3132000" y="3168000"/>
          <a:ext cx="5916488" cy="348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994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15312" cy="69440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Основные характеристики бюджета городского округа Сухой Лог за 2016 год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896458"/>
              </p:ext>
            </p:extLst>
          </p:nvPr>
        </p:nvGraphicFramePr>
        <p:xfrm>
          <a:off x="251520" y="1013372"/>
          <a:ext cx="8715375" cy="55682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3985044"/>
                <a:gridCol w="1245325"/>
                <a:gridCol w="1245325"/>
                <a:gridCol w="1162304"/>
                <a:gridCol w="1077377"/>
              </a:tblGrid>
              <a:tr h="5434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Удельный вес, 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59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Доходы –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1 411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009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,6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1 432 097,1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101,5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03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 том числе: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98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налоговые доходы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556 165,5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577</a:t>
                      </a:r>
                      <a:r>
                        <a:rPr lang="ru-RU" sz="13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612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,4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103,9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40,3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98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неналоговые доходы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100</a:t>
                      </a:r>
                      <a:r>
                        <a:rPr lang="ru-RU" sz="13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020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,7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103</a:t>
                      </a:r>
                      <a:r>
                        <a:rPr lang="ru-RU" sz="13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774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,6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103,8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7,3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безвозмездные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поступления </a:t>
                      </a:r>
                      <a:r>
                        <a:rPr lang="ru-RU" sz="110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(с учетом возвратов)</a:t>
                      </a:r>
                      <a:endParaRPr lang="ru-RU" sz="11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754 823,4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750 710,1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99,5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52,4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9481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Расходы</a:t>
                      </a:r>
                      <a:r>
                        <a:rPr lang="ru-RU" sz="13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-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1 431 996,4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385 811,7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96,8%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7281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Дефицит (</a:t>
                      </a:r>
                      <a:r>
                        <a:rPr lang="ru-RU" sz="13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- ), профицит ( + )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- 20 986,8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46 285,4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916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Источники финансирования дефицита бюджета –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77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кредиты -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всего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-3</a:t>
                      </a:r>
                      <a:r>
                        <a:rPr lang="ru-RU" sz="1300" baseline="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 628,6</a:t>
                      </a:r>
                      <a:endParaRPr lang="ru-RU" sz="1300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-3 628,6</a:t>
                      </a:r>
                      <a:endParaRPr lang="ru-RU" sz="1300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77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 том числе - получение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5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                   - погашение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-3</a:t>
                      </a:r>
                      <a:r>
                        <a:rPr lang="ru-RU" sz="1300" baseline="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 628,6</a:t>
                      </a:r>
                      <a:endParaRPr lang="ru-RU" sz="1300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-3 628,6</a:t>
                      </a:r>
                      <a:endParaRPr lang="ru-RU" sz="1300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57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изменение остатков средств бюджета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24 165,4</a:t>
                      </a:r>
                      <a:endParaRPr lang="ru-RU" sz="1300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-42</a:t>
                      </a:r>
                      <a:r>
                        <a:rPr lang="ru-RU" sz="1300" baseline="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 656,9</a:t>
                      </a:r>
                      <a:endParaRPr lang="ru-RU" sz="1300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5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иные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источники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450,0</a:t>
                      </a:r>
                      <a:endParaRPr lang="ru-RU" sz="1300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849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Отношение дефицита бюджета к доходам, % (без учета безвозмездных поступлений и поступлений налоговых доходов по дополнительным нормативам отчислений)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6,8</a:t>
                      </a:r>
                      <a:endParaRPr lang="ru-RU" sz="1400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683568" y="4293096"/>
            <a:ext cx="7992888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7544" y="260648"/>
            <a:ext cx="8280920" cy="936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МП «Развитие физической культуры и спорта в городском округе Сухой Лог до 2020 года»</a:t>
            </a:r>
            <a:endParaRPr lang="ru-RU" sz="2400" b="1" dirty="0">
              <a:latin typeface="Cambria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484908"/>
              </p:ext>
            </p:extLst>
          </p:nvPr>
        </p:nvGraphicFramePr>
        <p:xfrm>
          <a:off x="989602" y="1459880"/>
          <a:ext cx="7236804" cy="232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9725"/>
                <a:gridCol w="1487079"/>
              </a:tblGrid>
              <a:tr h="2951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910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12 081,0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555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инфраструктуры спортивных учреждений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5 120,0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2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 образования в сфере физической культуры и спорта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17 359,0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63588" y="378904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2014-2016 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83678942"/>
              </p:ext>
            </p:extLst>
          </p:nvPr>
        </p:nvGraphicFramePr>
        <p:xfrm>
          <a:off x="791580" y="4365104"/>
          <a:ext cx="7632848" cy="224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35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86409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«Развитие физической культуры и спорта»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441204"/>
              </p:ext>
            </p:extLst>
          </p:nvPr>
        </p:nvGraphicFramePr>
        <p:xfrm>
          <a:off x="445450" y="1124744"/>
          <a:ext cx="8158999" cy="53080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75254"/>
                <a:gridCol w="927915"/>
                <a:gridCol w="927915"/>
                <a:gridCol w="927915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2016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жителей городского округа Сухой Лог, систематически занимающихся физической культурой и спортом, в общей численности населения городского округа Сухой Лог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Cambria" panose="02040503050406030204" pitchFamily="18" charset="0"/>
                        </a:rPr>
                        <a:t>31,5</a:t>
                      </a:r>
                      <a:endParaRPr lang="ru-RU" sz="11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33,2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спортивно-массовых и физкультурно-оздоровительных мероприятий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Cambria" panose="02040503050406030204" pitchFamily="18" charset="0"/>
                        </a:rPr>
                        <a:t>421</a:t>
                      </a:r>
                      <a:endParaRPr lang="ru-RU" sz="11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421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квалифицированных специалистов, работающих в сфере физической культуры и спорта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Cambria" panose="02040503050406030204" pitchFamily="18" charset="0"/>
                        </a:rPr>
                        <a:t>74,7</a:t>
                      </a:r>
                      <a:endParaRPr lang="ru-RU" sz="11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Cambria" panose="02040503050406030204" pitchFamily="18" charset="0"/>
                        </a:rPr>
                        <a:t>6,0</a:t>
                      </a:r>
                      <a:endParaRPr lang="ru-RU" sz="11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граждан городского округа Сухой Лог, выполнявших нормативы Всероссийского физкультурно  – спортивного комплекса «Готов к труду и обороне» (ГТО), в общей численности населения, принявшего участие в сдаче нормативов  Всероссийского физкультурно – спортивного комплекса «Готов к труду и обороне» (ГТО), в том числе учащихся и студентов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sz="11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-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объектов построенных и реконструированных в рамках муниципальной программы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sz="11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спортивных объектов, введенных в эксплуатацию в рамках Государственной программы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sz="11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детей и подростков, </a:t>
                      </a:r>
                      <a:b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занимающихся в муниципальных учреждениях дополнительного образования – детско-юношеских спортивных школах, от общего числа данной категории населения городского округа Сухой Лог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Cambria" panose="02040503050406030204" pitchFamily="18" charset="0"/>
                        </a:rPr>
                        <a:t>41,9</a:t>
                      </a:r>
                      <a:endParaRPr lang="ru-RU" sz="11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8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1209" y="3476080"/>
            <a:ext cx="2076932" cy="144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http://im7-tub-ru.yandex.net/i?id=423179130-2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1209" y="5112703"/>
            <a:ext cx="2084721" cy="150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C:\Documents and Settings\Светлана\Local Settings\Temporary Internet Files\Content.IE5\OB7FQKXD\IMG_712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1209" y="1868497"/>
            <a:ext cx="2076932" cy="1381160"/>
          </a:xfrm>
          <a:prstGeom prst="rect">
            <a:avLst/>
          </a:prstGeom>
          <a:noFill/>
        </p:spPr>
      </p:pic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265606" y="188640"/>
            <a:ext cx="6322618" cy="83099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Сухой Лог осуществляют свою деятельность МБОУ Спорткомплекс «Здоровье» и МБУ ДО ДЮСШ «Олимпик»</a:t>
            </a:r>
            <a:endParaRPr lang="ru-RU" sz="1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82946" name="Picture 2" descr="110_lugnia_rossii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1209" y="328372"/>
            <a:ext cx="2076932" cy="138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4586" y="1090848"/>
            <a:ext cx="6041629" cy="545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</a:t>
            </a:r>
            <a:r>
              <a:rPr lang="ru-RU" sz="1700" b="1" u="sng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Расходы по данной программе включают  в себя:</a:t>
            </a:r>
          </a:p>
          <a:p>
            <a:pPr>
              <a:lnSpc>
                <a:spcPct val="110000"/>
              </a:lnSpc>
            </a:pPr>
            <a:endParaRPr lang="ru-RU" sz="1500" b="1" u="sng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marL="342900" indent="-342900" algn="just">
              <a:lnSpc>
                <a:spcPct val="110000"/>
              </a:lnSpc>
              <a:buAutoNum type="arabicParenR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Выполнение муниципального задания спортивным комплексом «Здоровье» по предоставлению услуг 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 сфере физической культуры и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спорта –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10 469,0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тыс. руб.;</a:t>
            </a:r>
          </a:p>
          <a:p>
            <a:pPr marL="342900" indent="-342900" algn="just">
              <a:lnSpc>
                <a:spcPct val="110000"/>
              </a:lnSpc>
              <a:buAutoNum type="arabicParenR" startAt="2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Выполнение муниципального задания МБУ ДО ДЮСШ «Олимпик» по предоставлению услуг дополнительного образования детей -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17 359,0 тыс. руб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.;</a:t>
            </a:r>
          </a:p>
          <a:p>
            <a:pPr marL="342900" indent="-342900" algn="just">
              <a:lnSpc>
                <a:spcPct val="110000"/>
              </a:lnSpc>
              <a:buAutoNum type="arabicParenR" startAt="3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Развитие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инфраструктуры спортивных учреждений в городском округе Сухой Лог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(приобретение спортивного инвентаря для СОЦ «Богатырь», текущий ремонт в учреждениях по приведению в соответствии с требованиями надзорных органов, проведение сертификации объектов спорта) -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5 120,0 тыс. руб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.;</a:t>
            </a:r>
          </a:p>
          <a:p>
            <a:pPr marL="342900" indent="-342900" algn="just">
              <a:lnSpc>
                <a:spcPct val="110000"/>
              </a:lnSpc>
              <a:buFontTx/>
              <a:buAutoNum type="arabicParenR" startAt="3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Проведение физкультурных и спортивных мероприятий городского округа –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1 612,0 тыс. руб.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За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2016 год было проведено 421 мероприятие, в которых приняли участие более 16 тыс. человек («Лыжня России – 2016», День физкультурника, первенство Уральского федерального округа по борьбе самбо, кубок городов по лыжным гонкам, кубок городского округа по футболу и прочее). </a:t>
            </a:r>
            <a:endParaRPr lang="ru-RU" sz="1300" u="sng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3" y="285728"/>
            <a:ext cx="7960403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Расходы на социальную политику, произведенные в 2016 году составили  141 249,8 тыс. руб.</a:t>
            </a:r>
            <a:r>
              <a:rPr lang="ru-RU" sz="2400" b="1" i="1" dirty="0" smtClean="0">
                <a:latin typeface="Cambria" pitchFamily="18" charset="0"/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(98%)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73510702"/>
              </p:ext>
            </p:extLst>
          </p:nvPr>
        </p:nvGraphicFramePr>
        <p:xfrm>
          <a:off x="468000" y="1008001"/>
          <a:ext cx="8208000" cy="296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5331" y="4005064"/>
            <a:ext cx="77768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Расходы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 разделу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«Социальная политика»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2016 год были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произведены в рамках 4 муниципальных программ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 Расходы по муниципальной программе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17% от общих расходов на социальное обеспечение населения городского округа Сухой Лог.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00297"/>
            <a:ext cx="8484308" cy="21544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«Обеспечение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 до 2021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</a:p>
          <a:p>
            <a:pPr lvl="0" algn="ctr" fontAlgn="b"/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115616" y="2996952"/>
            <a:ext cx="6984776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91580" y="2589585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2014-2016 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60113711"/>
              </p:ext>
            </p:extLst>
          </p:nvPr>
        </p:nvGraphicFramePr>
        <p:xfrm>
          <a:off x="791580" y="3212976"/>
          <a:ext cx="763284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92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08012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МП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69163"/>
              </p:ext>
            </p:extLst>
          </p:nvPr>
        </p:nvGraphicFramePr>
        <p:xfrm>
          <a:off x="467544" y="1340768"/>
          <a:ext cx="8208912" cy="447114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84576"/>
                <a:gridCol w="1008112"/>
                <a:gridCol w="1008112"/>
                <a:gridCol w="1008112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2016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4584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заключенных договоров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социального найма в построенных (приобретенных) жилых помещениях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Доля малоимущих граждан, в том числе многодетных семей, признанных нуждающимися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в предоставлении жилых помещений, улучшивших жилищные условия в связи с предоставлением жилых помещений по договорам социального найма муниципального жилищного фонда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1,2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2,2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заключенных договоров социального найма жилых помещений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предоставленных социальных выплат молодым семьям, нуждающимся в улучшении жилищных условий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Доля молодых семей, получивших социальную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выплату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5,9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ипотечных кредитов, взятых молодыми семьями для приобретения (строительства) жилья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предоставленных социальных выплат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гражданам, проживающим в сельской местности, в том числе молодым семьям и молодым специалистам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ипотечных кредитов, взятых гражданами, проживающими в сельской местности, в том числе молодым семьям и  молодым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специалистам, для приобретения (строительства) жилья в сельской местности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3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15313" cy="1008112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tx2"/>
                </a:solidFill>
                <a:latin typeface="Book Antiqua" pitchFamily="18" charset="0"/>
              </a:rPr>
              <a:t>Направление расходов на улучшение жилищных условий граждан в </a:t>
            </a:r>
            <a:r>
              <a:rPr lang="ru-RU" sz="2500" b="1" dirty="0" smtClean="0">
                <a:solidFill>
                  <a:schemeClr val="tx2"/>
                </a:solidFill>
                <a:latin typeface="Book Antiqua" pitchFamily="18" charset="0"/>
              </a:rPr>
              <a:t>2016 </a:t>
            </a:r>
            <a:r>
              <a:rPr lang="ru-RU" sz="2500" b="1" dirty="0">
                <a:solidFill>
                  <a:schemeClr val="tx2"/>
                </a:solidFill>
                <a:latin typeface="Book Antiqua" pitchFamily="18" charset="0"/>
              </a:rPr>
              <a:t>году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661234"/>
              </p:ext>
            </p:extLst>
          </p:nvPr>
        </p:nvGraphicFramePr>
        <p:xfrm>
          <a:off x="683568" y="1196753"/>
          <a:ext cx="7992888" cy="482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340593"/>
                <a:gridCol w="1258140"/>
                <a:gridCol w="962107"/>
              </a:tblGrid>
              <a:tr h="674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Всего расходов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21 768,6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Обеспечение </a:t>
                      </a:r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жильем малоимущих граждан, в том числе многодетных семей, жилыми помещениями по договорам социального найма муниципального жилищного </a:t>
                      </a:r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фонда  </a:t>
                      </a:r>
                      <a:r>
                        <a:rPr lang="ru-RU" sz="1400" b="0" u="none" strike="noStrike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400" b="1" dirty="0" smtClean="0">
                          <a:latin typeface="Cambria" panose="02040503050406030204" pitchFamily="18" charset="0"/>
                        </a:rPr>
                        <a:t>приобретено жилое</a:t>
                      </a:r>
                      <a:r>
                        <a:rPr lang="ru-RU" sz="1400" b="1" baseline="0" dirty="0" smtClean="0">
                          <a:latin typeface="Cambria" panose="02040503050406030204" pitchFamily="18" charset="0"/>
                        </a:rPr>
                        <a:t> помещение в с. Филатовское, ул. Ленина, 78-2, а так же </a:t>
                      </a:r>
                      <a:r>
                        <a:rPr lang="ru-RU" sz="1400" b="1" dirty="0" smtClean="0">
                          <a:latin typeface="Cambria" panose="02040503050406030204" pitchFamily="18" charset="0"/>
                        </a:rPr>
                        <a:t>жилые помещения по адресу  г. Сухой Лог, ул. Лесная, 1А,  пос. СМЗ</a:t>
                      </a:r>
                      <a:r>
                        <a:rPr lang="ru-RU" sz="1400" b="0" dirty="0" smtClean="0">
                          <a:latin typeface="Cambria" panose="02040503050406030204" pitchFamily="18" charset="0"/>
                        </a:rPr>
                        <a:t>)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10 </a:t>
                      </a:r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420,7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47,9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2.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Предоставление </a:t>
                      </a:r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социальных выплат молодым семьям на приобретение (строительство) </a:t>
                      </a:r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жилья (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четыре молодые семьи получили социальные выплаты на приобретение жилья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 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3 542,4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16,3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3.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Улучшение</a:t>
                      </a:r>
                      <a:r>
                        <a:rPr lang="ru-RU" sz="140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 жилищных условий граждан, проживающих в сельской местности </a:t>
                      </a:r>
                      <a:r>
                        <a:rPr lang="ru-RU" sz="1400" b="1" u="none" strike="noStrike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восемь семей, проживающих в сельской местности, смогли улучшить свои жилищные условия)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7 694,2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35,3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4.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   О</a:t>
                      </a:r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беспечение </a:t>
                      </a:r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жилыми помещениями государственных и муниципальных служащих на период прохождения </a:t>
                      </a:r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службы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111,3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0,5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9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69942" y="3653193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2014-2016 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83568" y="4005064"/>
            <a:ext cx="7776864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074944"/>
              </p:ext>
            </p:extLst>
          </p:nvPr>
        </p:nvGraphicFramePr>
        <p:xfrm>
          <a:off x="971600" y="1124744"/>
          <a:ext cx="7056784" cy="24144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16624"/>
                <a:gridCol w="1440160"/>
              </a:tblGrid>
              <a:tr h="5758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6321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Развитие потенциала молодежи городского округа Сухой Лог до 2020 года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2 551,1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551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Патриотическое воспитание молодежи на территории городского округа Сухой Лог 2014-2020гг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81,8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2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Развитие деятельности в сфере организации и обеспечения отдыха и оздоровления детей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900,0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97745146"/>
              </p:ext>
            </p:extLst>
          </p:nvPr>
        </p:nvGraphicFramePr>
        <p:xfrm>
          <a:off x="1106478" y="4293096"/>
          <a:ext cx="7128792" cy="214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93284" y="188640"/>
            <a:ext cx="8155180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МП «Молодежь Свердловской области на территории городского округа Сухой Лог до 2020 года»</a:t>
            </a:r>
            <a:endParaRPr lang="ru-RU" sz="2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76711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Молодежь Свердловской области на территории городского округа Сухой Лог до 2020 года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471943"/>
              </p:ext>
            </p:extLst>
          </p:nvPr>
        </p:nvGraphicFramePr>
        <p:xfrm>
          <a:off x="611560" y="1124744"/>
          <a:ext cx="8064897" cy="518585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883514"/>
                <a:gridCol w="1059583"/>
                <a:gridCol w="1060900"/>
                <a:gridCol w="106090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2016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9438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3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от 14 до 30 лет, участвующих в деятельности общественных объединений, различных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форм общественного самоуправления,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14,0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16,3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3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от 14 до 30 лет, имеющих информацию о возможностях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включения в общественную жизнь, деятельность органов местного самоуправления,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28,0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33,3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2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от 14 до 30 лет – участников программ и мероприятий,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24,0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31,3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9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программ и мероприятий, направленных на формирование здорового образа жизни, толерантного отношения, поддержку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талантливой молодежи, а также поддержку несовершеннолетних, находящихся в трудной жизненной ситуации, единиц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80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83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2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– участников мероприятий и программ по патриотическому воспитанию,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6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мероприятий,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направленных на патриотическое воспитание молодых граждан, единиц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несовершеннолетних граждан в возрасте от 14 до 18 лет временно трудоустроенных за отчетный период, человек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3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Количество нуждающихся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во временном трудоустройстве за отчетный период, человек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в возрасте от 14 до 18 лет, имеющих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информацию о возможности временного трудоустройства,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5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3112204" y="196892"/>
            <a:ext cx="5818562" cy="83099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Сухой Лог осуществляет свою деятельность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МБУ «Городской молодежный центр»</a:t>
            </a:r>
            <a:endParaRPr lang="ru-RU" sz="1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3065" y="1027889"/>
            <a:ext cx="5997701" cy="156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рамах данной программы проводятся мероприятия по работе с молодежью и патриотическому воспитанию молодежи. За 2016 год состоялось 128 мероприятий, участие в них приняло более 9 тысяч человек. 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1278"/>
            <a:ext cx="2520280" cy="19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933065" y="2447778"/>
            <a:ext cx="2998850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</a:t>
            </a:r>
            <a:r>
              <a:rPr lang="ru-RU" sz="1500" b="1" u="sng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Наиболее значимые из них: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День молодежи;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Конкурс патриотической песни;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Акция «У нас во дворе»;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Смотр юнармейских отрядов;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Молодежный марафон и т.д. 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6446" y="4725144"/>
            <a:ext cx="8594026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мероприятиях патриотического характера приняло участие более 5000 человек (учебно-тренировочные сборы, акция «Обелиск», празднование 9 мая). Выпущено 5500 буклетов, статей и плакатов, направленных на информирование населения о мероприятиях,  профилактических  акциях. </a:t>
            </a:r>
          </a:p>
          <a:p>
            <a:pPr algn="just">
              <a:lnSpc>
                <a:spcPct val="110000"/>
              </a:lnSpc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Общее количество молодежи в общественных организациях составляет 2207 человек.  Самые массовые организации – «Государство Олимп» в лицее №17 и «Школьный профсоюз МАОУ СОШ №5»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.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79" name="Picture 19" descr="http://i.ytimg.com/vi/hqtYy4v13cg/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94" y="2669513"/>
            <a:ext cx="276929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1" descr="http://arsenalveteran.ru/inbox/images/blog/20161204_213548_442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6" y="2669513"/>
            <a:ext cx="2520280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5" y="142876"/>
            <a:ext cx="8186737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latin typeface="Book Antiqua" pitchFamily="18" charset="0"/>
              </a:rPr>
              <a:t/>
            </a:r>
            <a:br>
              <a:rPr lang="ru-RU" sz="1900" b="1" dirty="0" smtClean="0">
                <a:latin typeface="Book Antiqua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Основные параметры исполнения бюджета 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городского округа Сухой Лог за 2016  год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----------------------------------------------------------------------------------------------------------------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143240" y="2500306"/>
            <a:ext cx="2786083" cy="1785950"/>
          </a:xfrm>
          <a:prstGeom prst="quad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Book Antiqua" pitchFamily="18" charset="0"/>
              </a:rPr>
              <a:t>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3116"/>
            <a:ext cx="7500991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Доходы бюджета  </a:t>
            </a:r>
            <a:r>
              <a:rPr lang="ru-RU" b="1" dirty="0" smtClean="0">
                <a:solidFill>
                  <a:schemeClr val="tx1"/>
                </a:solidFill>
              </a:rPr>
              <a:t>1 432 097,1 тыс</a:t>
            </a:r>
            <a:r>
              <a:rPr lang="ru-RU" b="1" dirty="0">
                <a:solidFill>
                  <a:schemeClr val="tx1"/>
                </a:solidFill>
              </a:rPr>
              <a:t>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286256"/>
            <a:ext cx="7500991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Расходы бюджета 1 </a:t>
            </a:r>
            <a:r>
              <a:rPr lang="ru-RU" b="1" dirty="0" smtClean="0">
                <a:solidFill>
                  <a:schemeClr val="tx1"/>
                </a:solidFill>
              </a:rPr>
              <a:t>385 811,7 </a:t>
            </a:r>
            <a:r>
              <a:rPr lang="ru-RU" b="1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119891" y="203745"/>
            <a:ext cx="1071570" cy="266429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Book Antiqua" pitchFamily="18" charset="0"/>
              </a:rPr>
              <a:t>577 612,4 тыс</a:t>
            </a:r>
            <a:r>
              <a:rPr lang="ru-RU" sz="1600" dirty="0">
                <a:latin typeface="Book Antiqua" pitchFamily="18" charset="0"/>
              </a:rPr>
              <a:t>. руб.  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3995417" y="321447"/>
            <a:ext cx="1071570" cy="24288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103  </a:t>
            </a:r>
            <a:r>
              <a:rPr lang="ru-RU" sz="1600" dirty="0">
                <a:solidFill>
                  <a:schemeClr val="tx1"/>
                </a:solidFill>
                <a:latin typeface="Book Antiqua" pitchFamily="18" charset="0"/>
              </a:rPr>
              <a:t>774,6 тыс</a:t>
            </a:r>
            <a:r>
              <a:rPr lang="ru-RU" sz="1600" dirty="0">
                <a:latin typeface="Book Antiqua" pitchFamily="18" charset="0"/>
              </a:rPr>
              <a:t>. руб.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6982271" y="161475"/>
            <a:ext cx="1071576" cy="2748844"/>
          </a:xfrm>
          <a:prstGeom prst="homePlate">
            <a:avLst>
              <a:gd name="adj" fmla="val 50813"/>
            </a:avLst>
          </a:prstGeom>
          <a:solidFill>
            <a:schemeClr val="accent5">
              <a:lumMod val="20000"/>
              <a:lumOff val="80000"/>
            </a:schemeClr>
          </a:solidFill>
          <a:ln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Безвозмездные поступления </a:t>
            </a:r>
            <a:r>
              <a:rPr lang="ru-RU" sz="1150" i="1" dirty="0">
                <a:latin typeface="Book Antiqua" pitchFamily="18" charset="0"/>
              </a:rPr>
              <a:t>(с учетом возвратов)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750  </a:t>
            </a:r>
            <a:r>
              <a:rPr lang="ru-RU" sz="1600" dirty="0">
                <a:solidFill>
                  <a:schemeClr val="tx1"/>
                </a:solidFill>
                <a:latin typeface="Book Antiqua" pitchFamily="18" charset="0"/>
              </a:rPr>
              <a:t>710,1 тыс</a:t>
            </a:r>
            <a:r>
              <a:rPr lang="ru-RU" sz="1600" dirty="0">
                <a:latin typeface="Book Antiqua" pitchFamily="18" charset="0"/>
              </a:rPr>
              <a:t>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71472" y="4929199"/>
            <a:ext cx="1643075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907 093,6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643173" y="4929199"/>
            <a:ext cx="1643075" cy="714380"/>
          </a:xfrm>
          <a:prstGeom prst="homePlate">
            <a:avLst>
              <a:gd name="adj" fmla="val 1157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141 249,8 тыс. руб</a:t>
            </a:r>
            <a:r>
              <a:rPr lang="ru-RU" sz="1200" b="1" dirty="0">
                <a:latin typeface="Book Antiqua" pitchFamily="18" charset="0"/>
              </a:rPr>
              <a:t>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858017" y="4929199"/>
            <a:ext cx="1785951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74 366,2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571473" y="5857893"/>
            <a:ext cx="1571636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Общегосудар-</a:t>
            </a:r>
          </a:p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ственные вопросы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102 634,1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714613" y="5857893"/>
            <a:ext cx="1500199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35 505,8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714876" y="5857893"/>
            <a:ext cx="1643075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17 621,0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929453" y="5857893"/>
            <a:ext cx="1643075" cy="785818"/>
          </a:xfrm>
          <a:prstGeom prst="homePlate">
            <a:avLst>
              <a:gd name="adj" fmla="val 101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11 469,4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3" y="2857497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Доходы в расчете </a:t>
            </a: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29 392,6 </a:t>
            </a:r>
            <a:r>
              <a:rPr lang="ru-RU" sz="1600" b="1" dirty="0" smtClean="0">
                <a:latin typeface="Book Antiqua" pitchFamily="18" charset="0"/>
              </a:rPr>
              <a:t>руб</a:t>
            </a:r>
            <a:r>
              <a:rPr lang="ru-RU" sz="1600" b="1" dirty="0">
                <a:latin typeface="Book Antiqua" pitchFamily="18" charset="0"/>
              </a:rPr>
              <a:t>.</a:t>
            </a: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53218" y="2857497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Расходы в расчете </a:t>
            </a: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28 442,7 </a:t>
            </a:r>
            <a:r>
              <a:rPr lang="ru-RU" sz="1600" b="1" dirty="0" smtClean="0">
                <a:latin typeface="Book Antiqua" pitchFamily="18" charset="0"/>
              </a:rPr>
              <a:t>руб</a:t>
            </a:r>
            <a:r>
              <a:rPr lang="ru-RU" sz="1600" b="1" dirty="0">
                <a:latin typeface="Book Antiqua" pitchFamily="18" charset="0"/>
              </a:rPr>
              <a:t>.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714876" y="4929199"/>
            <a:ext cx="1714512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ЖКХ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95 871,8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4287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429001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500688" y="4714876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77152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357292" y="5715016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8357" y="5714208"/>
            <a:ext cx="142875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429251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7715251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5479" y="188640"/>
            <a:ext cx="5143536" cy="5000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Cambria" pitchFamily="18" charset="0"/>
              </a:rPr>
              <a:t>Национальная экономика</a:t>
            </a:r>
            <a:endParaRPr lang="ru-RU" sz="2800" b="1" i="1" dirty="0">
              <a:latin typeface="Cambria" pitchFamily="18" charset="0"/>
            </a:endParaRPr>
          </a:p>
        </p:txBody>
      </p:sp>
      <p:pic>
        <p:nvPicPr>
          <p:cNvPr id="4" name="Рисунок 6" descr="http://im6-tub-ru.yandex.net/i?id=297133972-0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52383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4" name="Picture 12" descr="C:\Documents and Settings\Светлана\Local Settings\Temporary Internet Files\Content.IE5\OB7FQKXD\1221_06_2_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076" y="1052384"/>
            <a:ext cx="2214579" cy="1483767"/>
          </a:xfrm>
          <a:prstGeom prst="rect">
            <a:avLst/>
          </a:prstGeom>
          <a:noFill/>
        </p:spPr>
      </p:pic>
      <p:pic>
        <p:nvPicPr>
          <p:cNvPr id="110750" name="Picture 158" descr="C:\Documents and Settings\Светлана\Local Settings\Temporary Internet Files\Content.IE5\UVYVIHEN\remont-dorog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626752"/>
            <a:ext cx="2133600" cy="1634971"/>
          </a:xfrm>
          <a:prstGeom prst="rect">
            <a:avLst/>
          </a:prstGeom>
          <a:noFill/>
        </p:spPr>
      </p:pic>
      <p:sp>
        <p:nvSpPr>
          <p:cNvPr id="165" name="Прямоугольник 164"/>
          <p:cNvSpPr/>
          <p:nvPr/>
        </p:nvSpPr>
        <p:spPr>
          <a:xfrm>
            <a:off x="2562681" y="1143102"/>
            <a:ext cx="3929091" cy="300597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расходы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национальную экономику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 35 505,8 тыс. рублей,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сельское хозяйство и рыболовство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250,4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водное хозяйство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288,6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30 713,4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другие вопросы в области национальной экономики –   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4 253,4 тыс. руб.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8613" name="Picture 5" descr="C:\Users\Наталья Константинов\AppData\Local\Microsoft\Windows\Temporary Internet Files\Content.IE5\0CZTC66X\200px-Noginsk_bridge_and_fountain_0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95" y="2656840"/>
            <a:ext cx="2179960" cy="16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32943">
            <a:off x="1155435" y="4441801"/>
            <a:ext cx="2814490" cy="194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3" name="Picture 25" descr="http://homearound.ru/uploads/articles/82c84d07a11c917a3d693cd0592228466f15270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728">
            <a:off x="4624582" y="4461569"/>
            <a:ext cx="3606988" cy="191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277" y="307521"/>
            <a:ext cx="6529721" cy="100024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Объем расходов бюджета </a:t>
            </a:r>
            <a:b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городского округа Сухой Лог </a:t>
            </a:r>
            <a:b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расчете на одного жителя</a:t>
            </a:r>
            <a:endParaRPr lang="ru-RU" sz="2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203300"/>
              </p:ext>
            </p:extLst>
          </p:nvPr>
        </p:nvGraphicFramePr>
        <p:xfrm>
          <a:off x="611561" y="1700809"/>
          <a:ext cx="7992887" cy="472856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2048"/>
                <a:gridCol w="4683400"/>
                <a:gridCol w="959147"/>
                <a:gridCol w="982189"/>
                <a:gridCol w="936103"/>
              </a:tblGrid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1 814,3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2 106,5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9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1 423,5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2 025,9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1 967,7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17 045,1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18 743,6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18 617,4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1 617,5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1 529,8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1 526,3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2 673,0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2 967,1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2 899,0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09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29 332,8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29 452,2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28 442,7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08304" y="1395355"/>
            <a:ext cx="1296144" cy="256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00" dirty="0" smtClean="0">
                <a:solidFill>
                  <a:srgbClr val="002060"/>
                </a:solidFill>
              </a:rPr>
              <a:t>Рублей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51" y="379605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67" y="836712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90" y="379605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372" y="2645787"/>
            <a:ext cx="5638381" cy="652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b="1" dirty="0">
                <a:latin typeface="Cambria" panose="02040503050406030204" pitchFamily="18" charset="0"/>
              </a:rPr>
              <a:t>Муниципальные программы </a:t>
            </a:r>
            <a:r>
              <a:rPr lang="ru-RU" altLang="ru-RU" b="1" dirty="0" smtClean="0">
                <a:latin typeface="Cambria" panose="02040503050406030204" pitchFamily="18" charset="0"/>
              </a:rPr>
              <a:t>городского округа Сухой Лог</a:t>
            </a:r>
            <a:endParaRPr lang="ru-RU" altLang="ru-RU" b="1" dirty="0"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1" y="4725145"/>
            <a:ext cx="1657903" cy="1693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направлен-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ности: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программ 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(1 021 306,7 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3401" y="4671793"/>
            <a:ext cx="1538001" cy="1746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программы (108 100,5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6202" y="4725145"/>
            <a:ext cx="1815719" cy="1693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безопасных условий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жизнедеятель- ности: 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программы </a:t>
            </a:r>
          </a:p>
          <a:p>
            <a:pPr algn="ctr"/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(7 405,5 тыс. руб.)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28073" y="4690843"/>
            <a:ext cx="1502139" cy="17274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Непрограм-мные </a:t>
            </a:r>
            <a:endParaRPr lang="ru-RU" alt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(30 156,1 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5400000">
            <a:off x="7099607" y="3371174"/>
            <a:ext cx="1959068" cy="576741"/>
          </a:xfrm>
          <a:prstGeom prst="rightArrow">
            <a:avLst>
              <a:gd name="adj1" fmla="val 50000"/>
              <a:gd name="adj2" fmla="val 43473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углом 10"/>
          <p:cNvSpPr>
            <a:spLocks noChangeArrowheads="1"/>
          </p:cNvSpPr>
          <p:nvPr/>
        </p:nvSpPr>
        <p:spPr bwMode="auto">
          <a:xfrm rot="5400000">
            <a:off x="5620750" y="3573727"/>
            <a:ext cx="1078973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3" name="Стрелка углом 12"/>
          <p:cNvSpPr>
            <a:spLocks noChangeArrowheads="1"/>
          </p:cNvSpPr>
          <p:nvPr/>
        </p:nvSpPr>
        <p:spPr bwMode="auto">
          <a:xfrm rot="16200000" flipH="1">
            <a:off x="719636" y="3610503"/>
            <a:ext cx="1152525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5400000">
            <a:off x="2340123" y="3852407"/>
            <a:ext cx="1008064" cy="575841"/>
          </a:xfrm>
          <a:prstGeom prst="rightArrow">
            <a:avLst>
              <a:gd name="adj1" fmla="val 50000"/>
              <a:gd name="adj2" fmla="val 2971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Прямоугольник 1"/>
          <p:cNvSpPr/>
          <p:nvPr/>
        </p:nvSpPr>
        <p:spPr>
          <a:xfrm>
            <a:off x="390491" y="188641"/>
            <a:ext cx="7853917" cy="603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700" b="1" dirty="0">
                <a:latin typeface="Cambria" panose="02040503050406030204" pitchFamily="18" charset="0"/>
              </a:rPr>
              <a:t>Структура бюджета </a:t>
            </a:r>
            <a:r>
              <a:rPr lang="ru-RU" altLang="ru-RU" sz="1700" b="1" dirty="0" smtClean="0">
                <a:latin typeface="Cambria" panose="02040503050406030204" pitchFamily="18" charset="0"/>
              </a:rPr>
              <a:t>городского округа Сухой Лог </a:t>
            </a:r>
          </a:p>
          <a:p>
            <a:pPr algn="ctr"/>
            <a:r>
              <a:rPr lang="ru-RU" altLang="ru-RU" sz="1700" b="1" dirty="0" smtClean="0">
                <a:latin typeface="Cambria" panose="02040503050406030204" pitchFamily="18" charset="0"/>
              </a:rPr>
              <a:t> </a:t>
            </a:r>
            <a:r>
              <a:rPr lang="ru-RU" altLang="ru-RU" sz="1700" b="1" dirty="0">
                <a:latin typeface="Cambria" panose="02040503050406030204" pitchFamily="18" charset="0"/>
              </a:rPr>
              <a:t>по «программному» принципу</a:t>
            </a:r>
          </a:p>
        </p:txBody>
      </p:sp>
      <p:sp>
        <p:nvSpPr>
          <p:cNvPr id="9" name="Прямоугольник 1"/>
          <p:cNvSpPr/>
          <p:nvPr/>
        </p:nvSpPr>
        <p:spPr>
          <a:xfrm>
            <a:off x="2630654" y="959193"/>
            <a:ext cx="3594703" cy="456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000" b="1" dirty="0">
                <a:latin typeface="Cambria" panose="02040503050406030204" pitchFamily="18" charset="0"/>
              </a:rPr>
              <a:t>Бюджет 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>ГО</a:t>
            </a:r>
            <a:endParaRPr lang="ru-RU" altLang="ru-RU" sz="2000" b="1" dirty="0">
              <a:latin typeface="Cambria" panose="02040503050406030204" pitchFamily="18" charset="0"/>
            </a:endParaRPr>
          </a:p>
        </p:txBody>
      </p:sp>
      <p:sp>
        <p:nvSpPr>
          <p:cNvPr id="10" name="Стрелка вправо 13"/>
          <p:cNvSpPr>
            <a:spLocks noChangeArrowheads="1"/>
          </p:cNvSpPr>
          <p:nvPr/>
        </p:nvSpPr>
        <p:spPr bwMode="auto">
          <a:xfrm rot="5400000">
            <a:off x="4104245" y="1477968"/>
            <a:ext cx="426409" cy="424047"/>
          </a:xfrm>
          <a:prstGeom prst="rightArrow">
            <a:avLst>
              <a:gd name="adj1" fmla="val 50000"/>
              <a:gd name="adj2" fmla="val 1979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402780" y="1916833"/>
            <a:ext cx="8460681" cy="521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ru-RU" altLang="ru-RU" sz="2000" b="1" dirty="0" smtClean="0"/>
          </a:p>
          <a:p>
            <a:pPr algn="ctr"/>
            <a:r>
              <a:rPr lang="ru-RU" altLang="ru-RU" sz="2000" b="1" dirty="0" smtClean="0">
                <a:latin typeface="Cambria" panose="02040503050406030204" pitchFamily="18" charset="0"/>
              </a:rPr>
              <a:t>Программные </a:t>
            </a:r>
            <a:r>
              <a:rPr lang="ru-RU" altLang="ru-RU" sz="2000" b="1" dirty="0">
                <a:latin typeface="Cambria" panose="02040503050406030204" pitchFamily="18" charset="0"/>
              </a:rPr>
              <a:t>и непрограммные расходы</a:t>
            </a:r>
          </a:p>
          <a:p>
            <a:pPr algn="ctr"/>
            <a:endParaRPr lang="ru-RU" altLang="ru-RU" sz="2000" b="1" dirty="0"/>
          </a:p>
        </p:txBody>
      </p:sp>
      <p:sp>
        <p:nvSpPr>
          <p:cNvPr id="15" name="Стрелка вправо 13"/>
          <p:cNvSpPr>
            <a:spLocks noChangeArrowheads="1"/>
          </p:cNvSpPr>
          <p:nvPr/>
        </p:nvSpPr>
        <p:spPr bwMode="auto">
          <a:xfrm rot="5400000">
            <a:off x="4211882" y="3852417"/>
            <a:ext cx="1008062" cy="575816"/>
          </a:xfrm>
          <a:prstGeom prst="rightArrow">
            <a:avLst>
              <a:gd name="adj1" fmla="val 50000"/>
              <a:gd name="adj2" fmla="val 30810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3968883" y="4671793"/>
            <a:ext cx="1494059" cy="1746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отраслей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программы (218 842,9 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Источники финансирования дефицита бюджета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340004"/>
              </p:ext>
            </p:extLst>
          </p:nvPr>
        </p:nvGraphicFramePr>
        <p:xfrm>
          <a:off x="357157" y="2428869"/>
          <a:ext cx="8499483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47025" y="5786454"/>
            <a:ext cx="3214711" cy="857256"/>
          </a:xfrm>
          <a:prstGeom prst="rect">
            <a:avLst/>
          </a:prstGeom>
          <a:solidFill>
            <a:srgbClr val="DDFAFB"/>
          </a:solidFill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Муниципальный долг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то есть совокупность долговых обязательств городского округа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106130" y="5359400"/>
            <a:ext cx="3897919" cy="287337"/>
            <a:chOff x="2000232" y="4071942"/>
            <a:chExt cx="4358512" cy="28734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000232" y="4357695"/>
              <a:ext cx="4356925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1858942" y="4214819"/>
              <a:ext cx="28416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6215869" y="4213231"/>
              <a:ext cx="284165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928662" y="1285876"/>
            <a:ext cx="77867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Cambria" pitchFamily="18" charset="0"/>
              </a:rPr>
              <a:t>В процессе принятия и исполнения бюджета городского округа большое значение приобретает  сбалансированность доходов и расходов. Если доходы превышают расходы, то возникает </a:t>
            </a:r>
            <a:r>
              <a:rPr lang="ru-RU" sz="1500" b="1" u="sng" dirty="0">
                <a:latin typeface="Cambria" pitchFamily="18" charset="0"/>
              </a:rPr>
              <a:t>профицит</a:t>
            </a:r>
            <a:r>
              <a:rPr lang="ru-RU" sz="1500" dirty="0">
                <a:latin typeface="Cambria" pitchFamily="18" charset="0"/>
              </a:rPr>
              <a:t>. В случае превышения расходов над доходами возникает </a:t>
            </a:r>
            <a:r>
              <a:rPr lang="ru-RU" sz="1500" b="1" u="sng" dirty="0">
                <a:latin typeface="Cambria" pitchFamily="18" charset="0"/>
              </a:rPr>
              <a:t>дефицит</a:t>
            </a:r>
            <a:r>
              <a:rPr lang="ru-RU" sz="1500" dirty="0">
                <a:latin typeface="Cambria" pitchFamily="18" charset="0"/>
              </a:rPr>
              <a:t>.</a:t>
            </a:r>
            <a:endParaRPr lang="ru-RU" sz="1500" b="1" u="sng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2532"/>
            <a:ext cx="7499351" cy="8461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Муниципальный долг городского округа Сухой Лог в 2016 году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174868"/>
              </p:ext>
            </p:extLst>
          </p:nvPr>
        </p:nvGraphicFramePr>
        <p:xfrm>
          <a:off x="395536" y="925888"/>
          <a:ext cx="8648699" cy="2927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975"/>
                <a:gridCol w="1360535"/>
                <a:gridCol w="1840724"/>
                <a:gridCol w="1600629"/>
                <a:gridCol w="1365836"/>
              </a:tblGrid>
              <a:tr h="719046">
                <a:tc>
                  <a:txBody>
                    <a:bodyPr/>
                    <a:lstStyle/>
                    <a:p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Объем долга на 01.01.2016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Привлечение заемных средств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Погашение долга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Объем долга на 31.12.2016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10706">
                <a:tc>
                  <a:txBody>
                    <a:bodyPr/>
                    <a:lstStyle/>
                    <a:p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+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0580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Бюджетный </a:t>
                      </a:r>
                      <a:r>
                        <a:rPr lang="ru-RU" sz="1800" dirty="0" smtClean="0">
                          <a:latin typeface="Cambria" pitchFamily="18" charset="0"/>
                        </a:rPr>
                        <a:t>кредит </a:t>
                      </a:r>
                      <a:r>
                        <a:rPr lang="ru-RU" sz="1000" dirty="0" smtClean="0">
                          <a:latin typeface="Cambria" pitchFamily="18" charset="0"/>
                        </a:rPr>
                        <a:t>(из</a:t>
                      </a:r>
                      <a:r>
                        <a:rPr lang="ru-RU" sz="1000" baseline="0" dirty="0" smtClean="0">
                          <a:latin typeface="Cambria" pitchFamily="18" charset="0"/>
                        </a:rPr>
                        <a:t> бюджета Свердловской области)</a:t>
                      </a:r>
                      <a:endParaRPr lang="ru-RU" sz="10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2 361,92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295,24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2 066,68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44411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Кредит </a:t>
                      </a:r>
                      <a:r>
                        <a:rPr lang="ru-RU" sz="1000" dirty="0" smtClean="0">
                          <a:latin typeface="Cambria" pitchFamily="18" charset="0"/>
                        </a:rPr>
                        <a:t>(ОАО «Сбербанк России»)</a:t>
                      </a:r>
                      <a:endParaRPr lang="ru-RU" sz="10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666,66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3 333,34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3 333,24</a:t>
                      </a:r>
                    </a:p>
                  </a:txBody>
                  <a:tcPr marT="45713" marB="45713"/>
                </a:tc>
              </a:tr>
              <a:tr h="7767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ИТОГО: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9 028,58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3 628,58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5 400,00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33827" name="TextBox 5"/>
          <p:cNvSpPr txBox="1">
            <a:spLocks noChangeArrowheads="1"/>
          </p:cNvSpPr>
          <p:nvPr/>
        </p:nvSpPr>
        <p:spPr bwMode="auto">
          <a:xfrm>
            <a:off x="7778904" y="620893"/>
            <a:ext cx="114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Garamond" pitchFamily="18" charset="0"/>
              </a:rPr>
              <a:t>тыс.руб.</a:t>
            </a:r>
          </a:p>
        </p:txBody>
      </p:sp>
      <p:sp>
        <p:nvSpPr>
          <p:cNvPr id="33828" name="TextBox 6"/>
          <p:cNvSpPr txBox="1">
            <a:spLocks noChangeArrowheads="1"/>
          </p:cNvSpPr>
          <p:nvPr/>
        </p:nvSpPr>
        <p:spPr bwMode="auto">
          <a:xfrm>
            <a:off x="214281" y="3884030"/>
            <a:ext cx="8715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mbria" pitchFamily="18" charset="0"/>
              </a:rPr>
              <a:t>Расходы </a:t>
            </a:r>
            <a:r>
              <a:rPr lang="ru-RU" sz="1600" dirty="0">
                <a:latin typeface="Cambria" pitchFamily="18" charset="0"/>
              </a:rPr>
              <a:t>на обслуживание муниципального долга в </a:t>
            </a:r>
            <a:r>
              <a:rPr lang="ru-RU" sz="1600" dirty="0" smtClean="0">
                <a:latin typeface="Cambria" pitchFamily="18" charset="0"/>
              </a:rPr>
              <a:t>2016 </a:t>
            </a:r>
            <a:r>
              <a:rPr lang="ru-RU" sz="1600" dirty="0">
                <a:latin typeface="Cambria" pitchFamily="18" charset="0"/>
              </a:rPr>
              <a:t>году </a:t>
            </a:r>
            <a:r>
              <a:rPr lang="ru-RU" sz="1600" dirty="0" smtClean="0">
                <a:latin typeface="Cambria" pitchFamily="18" charset="0"/>
              </a:rPr>
              <a:t>составили  658,6 тыс. руб.</a:t>
            </a:r>
            <a:endParaRPr lang="ru-RU" sz="1600" dirty="0">
              <a:latin typeface="Cambria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01693971"/>
              </p:ext>
            </p:extLst>
          </p:nvPr>
        </p:nvGraphicFramePr>
        <p:xfrm>
          <a:off x="395536" y="4222584"/>
          <a:ext cx="8526367" cy="254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1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620688"/>
            <a:ext cx="5131296" cy="923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 граждан»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Сухой Лог</a:t>
            </a: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487924"/>
              </p:ext>
            </p:extLst>
          </p:nvPr>
        </p:nvGraphicFramePr>
        <p:xfrm>
          <a:off x="381000" y="2101855"/>
          <a:ext cx="6019800" cy="456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05200"/>
              </a:tblGrid>
              <a:tr h="4573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7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 Финансового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Чащина Наталья Геннадьевна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62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Кирова, д.7-А, г. Сухой Лог, 624800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4290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(34373) 4-39-12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Fu_slog@mail.ru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20116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-четверг с 8-00 до 17-12,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с 8-00 до 16-00,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 до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дни: суббота, воскресенье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pic>
        <p:nvPicPr>
          <p:cNvPr id="26651" name="Рисунок 6" descr="http://im5-tub-ru.yandex.net/i?id=125116538-4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7"/>
            <a:ext cx="19050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Рисунок 8" descr="http://im5-tub-ru.yandex.net/i?id=699077360-2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6" y="304802"/>
            <a:ext cx="21050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7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1425"/>
            <a:ext cx="8640960" cy="648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619672" y="1909614"/>
            <a:ext cx="62646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Благодарим за внимание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!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Финансовое управление администрации городского округа Сухой Лог.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36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963686" cy="846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Структура доходов бюджета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 2016 год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804269"/>
              </p:ext>
            </p:extLst>
          </p:nvPr>
        </p:nvGraphicFramePr>
        <p:xfrm>
          <a:off x="309563" y="2076450"/>
          <a:ext cx="8639175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1" name="Лист" r:id="rId4" imgW="7505633" imgH="3362425" progId="Excel.Sheet.8">
                  <p:embed/>
                </p:oleObj>
              </mc:Choice>
              <mc:Fallback>
                <p:oleObj name="Лист" r:id="rId4" imgW="7505633" imgH="336242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2076450"/>
                        <a:ext cx="8639175" cy="3870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Рисунок 3" descr="&amp;Mcy;&amp;icy;&amp;scy;&amp;tcy;&amp;icy;&amp;kcy;&amp;acy; &amp;Zcy;&amp;acy;&amp;pcy;&amp;icy;&amp;scy;&amp;icy; &amp;vcy; &amp;rcy;&amp;ucy;&amp;bcy;&amp;rcy;&amp;icy;&amp;kcy;&amp;iecy; &amp;Mcy;&amp;icy;&amp;scy;&amp;tcy;&amp;icy;&amp;kcy;&amp;acy; &amp;Dcy;&amp;ncy;&amp;iecy;&amp;vcy;&amp;ncy;&amp;icy;&amp;kcy; &amp;mcy;&amp;acy;&amp;dcy;&amp;acy;&amp;mcy;&amp;ncy;&amp;ucy;&amp;acy;&amp;rcy; : LiveInt…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42853"/>
            <a:ext cx="1605256" cy="119791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83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36004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Мы все - налогоплательщики</a:t>
            </a:r>
            <a:endParaRPr lang="ru-RU" sz="3200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9552" y="1499793"/>
            <a:ext cx="5735484" cy="511584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" name="Овал 3"/>
          <p:cNvSpPr/>
          <p:nvPr/>
        </p:nvSpPr>
        <p:spPr>
          <a:xfrm>
            <a:off x="958619" y="1437704"/>
            <a:ext cx="1597157" cy="1523631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Общая ставка налога 13 %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36823" y="3173299"/>
            <a:ext cx="1584176" cy="149677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В отдельных случаях ставка   9%, 15%, 30%,  35%</a:t>
            </a:r>
            <a:endParaRPr lang="ru-RU" sz="1200" b="1" dirty="0"/>
          </a:p>
        </p:txBody>
      </p:sp>
      <p:sp>
        <p:nvSpPr>
          <p:cNvPr id="7" name="Овал 6"/>
          <p:cNvSpPr/>
          <p:nvPr/>
        </p:nvSpPr>
        <p:spPr>
          <a:xfrm>
            <a:off x="3856046" y="1031741"/>
            <a:ext cx="1040482" cy="936104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0,1%</a:t>
            </a:r>
            <a:endParaRPr lang="ru-RU" sz="1300" b="1" dirty="0"/>
          </a:p>
        </p:txBody>
      </p:sp>
      <p:sp>
        <p:nvSpPr>
          <p:cNvPr id="9" name="Овал 8"/>
          <p:cNvSpPr/>
          <p:nvPr/>
        </p:nvSpPr>
        <p:spPr>
          <a:xfrm>
            <a:off x="4912488" y="1722466"/>
            <a:ext cx="1008112" cy="9541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0,2%</a:t>
            </a:r>
            <a:endParaRPr lang="ru-RU" sz="13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91880" y="1545395"/>
            <a:ext cx="0" cy="511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540000" y="4093088"/>
            <a:ext cx="2735036" cy="2045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405577" y="2696246"/>
            <a:ext cx="1008112" cy="9541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0,5%</a:t>
            </a:r>
            <a:endParaRPr lang="ru-RU" sz="1300" b="1" dirty="0"/>
          </a:p>
        </p:txBody>
      </p:sp>
      <p:sp>
        <p:nvSpPr>
          <p:cNvPr id="15" name="Овал 14"/>
          <p:cNvSpPr/>
          <p:nvPr/>
        </p:nvSpPr>
        <p:spPr>
          <a:xfrm>
            <a:off x="5334568" y="4123769"/>
            <a:ext cx="1172064" cy="1092607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619672" y="3392222"/>
            <a:ext cx="187220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Налог на доходы физических лиц 462 542,5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тыс. руб.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6596" y="246889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Налог на имущество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физических </a:t>
            </a:r>
            <a:r>
              <a:rPr lang="ru-RU" b="1" dirty="0" smtClean="0">
                <a:solidFill>
                  <a:schemeClr val="bg1"/>
                </a:solidFill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11 147,4 тыс. руб.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07294" y="4130886"/>
            <a:ext cx="179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Земельный налог 36 938,8 тыс. руб.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5577" y="4384801"/>
            <a:ext cx="11720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Ставка налога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 0,1 %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0374" y="693187"/>
            <a:ext cx="4161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Ставка налога при стоимости имущества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0000" y="1283815"/>
            <a:ext cx="2565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u="sng" dirty="0" smtClean="0">
                <a:solidFill>
                  <a:srgbClr val="205766"/>
                </a:solidFill>
              </a:rPr>
              <a:t>До 300 000 </a:t>
            </a:r>
            <a:r>
              <a:rPr lang="ru-RU" sz="1400" i="1" u="sng" dirty="0" smtClean="0">
                <a:solidFill>
                  <a:srgbClr val="205766"/>
                </a:solidFill>
              </a:rPr>
              <a:t>руб. включительно</a:t>
            </a:r>
            <a:endParaRPr lang="ru-RU" sz="1400" i="1" u="sng" dirty="0">
              <a:solidFill>
                <a:srgbClr val="2057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9574" y="1937909"/>
            <a:ext cx="292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u="sng" dirty="0" smtClean="0">
                <a:solidFill>
                  <a:srgbClr val="205766"/>
                </a:solidFill>
              </a:rPr>
              <a:t>Свыше </a:t>
            </a:r>
            <a:r>
              <a:rPr lang="ru-RU" sz="1400" b="1" i="1" u="sng" dirty="0" smtClean="0">
                <a:solidFill>
                  <a:srgbClr val="205766"/>
                </a:solidFill>
              </a:rPr>
              <a:t>300 000 до 500 000 </a:t>
            </a:r>
            <a:r>
              <a:rPr lang="ru-RU" sz="1400" i="1" u="sng" dirty="0" smtClean="0">
                <a:solidFill>
                  <a:srgbClr val="205766"/>
                </a:solidFill>
              </a:rPr>
              <a:t>руб. включительно</a:t>
            </a:r>
            <a:endParaRPr lang="ru-RU" sz="1400" i="1" u="sng" dirty="0">
              <a:solidFill>
                <a:srgbClr val="2057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6632" y="2963557"/>
            <a:ext cx="1965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/>
              <a:t>Свыше 500 000</a:t>
            </a:r>
            <a:r>
              <a:rPr lang="ru-RU" sz="1400" i="1" u="sng" dirty="0" smtClean="0"/>
              <a:t> руб.</a:t>
            </a:r>
            <a:endParaRPr lang="ru-RU" sz="1400" i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6506632" y="4057713"/>
            <a:ext cx="25988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Земельные участки для ведения индивидуального и коллектив-ного садоводства, для ведения огородничества, личного под-собного хозяйства, сенокоше-ния, животноводства.</a:t>
            </a:r>
            <a:endParaRPr lang="ru-RU" sz="1300" b="1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5381" y="5733256"/>
            <a:ext cx="32457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Земельные участки под жилыми дома-ми индивидуальной застройки, под ин-дивидуальными гаражами</a:t>
            </a:r>
            <a:endParaRPr lang="ru-RU" sz="1300" b="1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572906" y="5164192"/>
            <a:ext cx="1253656" cy="113812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Ставка налога  0,3 %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252432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215062" cy="8572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Структура налоговых доходов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бюджета в 2016 году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761121"/>
              </p:ext>
            </p:extLst>
          </p:nvPr>
        </p:nvGraphicFramePr>
        <p:xfrm>
          <a:off x="467544" y="1124744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44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11908</TotalTime>
  <Words>6495</Words>
  <Application>Microsoft Office PowerPoint</Application>
  <PresentationFormat>Экран (4:3)</PresentationFormat>
  <Paragraphs>1328</Paragraphs>
  <Slides>66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Aharoni</vt:lpstr>
      <vt:lpstr>Arial</vt:lpstr>
      <vt:lpstr>Book Antiqua</vt:lpstr>
      <vt:lpstr>Calibri</vt:lpstr>
      <vt:lpstr>Cambria</vt:lpstr>
      <vt:lpstr>Constantia</vt:lpstr>
      <vt:lpstr>Garamond</vt:lpstr>
      <vt:lpstr>Tahoma</vt:lpstr>
      <vt:lpstr>Times New Roman</vt:lpstr>
      <vt:lpstr>Times New Roman CYR</vt:lpstr>
      <vt:lpstr>Wingdings</vt:lpstr>
      <vt:lpstr>Wingdings 2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городского округа Сухой Лог за 2016 год</vt:lpstr>
      <vt:lpstr> Основные параметры исполнения бюджета  городского округа Сухой Лог за 2016  год ----------------------------------------------------------------------------------------------------------------</vt:lpstr>
      <vt:lpstr>Структура доходов бюджета  за 2016 год</vt:lpstr>
      <vt:lpstr>Мы все - налогоплательщики</vt:lpstr>
      <vt:lpstr>Структура налоговых доходов  бюджета в 2016 году </vt:lpstr>
      <vt:lpstr>Поступление налоговых платежей в бюджет за 2016 год</vt:lpstr>
      <vt:lpstr>Динамика поступлений налога на доходы физических лиц в бюджет   за 2014 - 2016 годы</vt:lpstr>
      <vt:lpstr>Динамика поступлений налоговых  платежей в бюджет за 2014-2016 годы</vt:lpstr>
      <vt:lpstr>Структура  неналоговых  доходов  бюджета в 2016 году</vt:lpstr>
      <vt:lpstr>Поступление неналоговых платежей  в бюджет за 2016год</vt:lpstr>
      <vt:lpstr>Динамика поступлений неналоговых платежей в бюджет за 2015 - 2016 годы</vt:lpstr>
      <vt:lpstr>Структура безвозмездных  поступлений в 2016 году</vt:lpstr>
      <vt:lpstr>Безвозмездные поступления в бюджет  за 2016 год</vt:lpstr>
      <vt:lpstr>Динамика безвозмездных поступлений в бюджет  за 2015-2016 годы</vt:lpstr>
      <vt:lpstr>Крупнейшие налогоплательщики  в 2016 году</vt:lpstr>
      <vt:lpstr>Недоимка по налоговым доходам</vt:lpstr>
      <vt:lpstr>Презентация PowerPoint</vt:lpstr>
      <vt:lpstr>Презентация PowerPoint</vt:lpstr>
      <vt:lpstr>Сведения об исполнении бюджета городского округа Сухой Лог за 2014 - 2016  годы в сравнении с бюджетами других городских округов</vt:lpstr>
      <vt:lpstr>Функциональная  структура  расходов  за  2016 год         </vt:lpstr>
      <vt:lpstr>Презентация PowerPoint</vt:lpstr>
      <vt:lpstr>Презентация PowerPoint</vt:lpstr>
      <vt:lpstr>    Социально - значимые расходы в 2016 году </vt:lpstr>
      <vt:lpstr>Исполнение бюджета го Сухой Лог по расходам  за 2016 год в разрезе главных распорядителей бюджетных средств (ГРБС)</vt:lpstr>
      <vt:lpstr>Презентация PowerPoint</vt:lpstr>
      <vt:lpstr>Структура расходов в разрезе программных и непрограммных расходов в 2016 году </vt:lpstr>
      <vt:lpstr>       Одними из наиболее финансовоёмких         муниципальных программ являются следующие:</vt:lpstr>
      <vt:lpstr>Презентация PowerPoint</vt:lpstr>
      <vt:lpstr>Презентация PowerPoint</vt:lpstr>
      <vt:lpstr>Достигнутые значения целевых показателей реализации  МП «Развитие системы образования в городском округе Сухой Лог до 2020 года»</vt:lpstr>
      <vt:lpstr>Презентация PowerPoint</vt:lpstr>
      <vt:lpstr>Общее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МП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 МП «Развитие культуры и искусства в городском округе Сухой Лог до 2020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 МП «Развитие физической культуры и спорта»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МП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года»</vt:lpstr>
      <vt:lpstr>Направление расходов на улучшение жилищных условий граждан в 2016 году</vt:lpstr>
      <vt:lpstr>Презентация PowerPoint</vt:lpstr>
      <vt:lpstr>Достигнутые значения целевых показателей реализации  МП «Молодежь Свердловской области на территории городского округа Сухой Лог до 2020 года»</vt:lpstr>
      <vt:lpstr>Презентация PowerPoint</vt:lpstr>
      <vt:lpstr>Презентация PowerPoint</vt:lpstr>
      <vt:lpstr>Объем расходов бюджета  городского округа Сухой Лог  в расчете на одного жителя</vt:lpstr>
      <vt:lpstr>Презентация PowerPoint</vt:lpstr>
      <vt:lpstr>Источники финансирования дефицита бюджета</vt:lpstr>
      <vt:lpstr>Муниципальный долг городского округа Сухой Лог в 2016 году</vt:lpstr>
      <vt:lpstr>Презентация PowerPoint</vt:lpstr>
      <vt:lpstr>Презентация PowerPoint</vt:lpstr>
    </vt:vector>
  </TitlesOfParts>
  <Company>ФУ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Гребенюк</dc:creator>
  <cp:lastModifiedBy>user30</cp:lastModifiedBy>
  <cp:revision>1383</cp:revision>
  <cp:lastPrinted>2017-03-14T05:58:56Z</cp:lastPrinted>
  <dcterms:created xsi:type="dcterms:W3CDTF">2014-05-05T02:55:32Z</dcterms:created>
  <dcterms:modified xsi:type="dcterms:W3CDTF">2017-04-05T10:07:04Z</dcterms:modified>
</cp:coreProperties>
</file>